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1"/>
  </p:notesMasterIdLst>
  <p:sldIdLst>
    <p:sldId id="256" r:id="rId2"/>
    <p:sldId id="366" r:id="rId3"/>
    <p:sldId id="378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405" r:id="rId13"/>
    <p:sldId id="408" r:id="rId14"/>
    <p:sldId id="409" r:id="rId15"/>
    <p:sldId id="410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379" r:id="rId49"/>
    <p:sldId id="259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DBD8CF"/>
    <a:srgbClr val="C9C8B7"/>
    <a:srgbClr val="B9B799"/>
    <a:srgbClr val="A2F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8" autoAdjust="0"/>
    <p:restoredTop sz="65926" autoAdjust="0"/>
  </p:normalViewPr>
  <p:slideViewPr>
    <p:cSldViewPr>
      <p:cViewPr varScale="1">
        <p:scale>
          <a:sx n="88" d="100"/>
          <a:sy n="88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1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0D2F6-41A1-4FB9-8DEA-0C65FD35AB0D}" type="datetimeFigureOut">
              <a:rPr lang="zh-CN" altLang="en-US" smtClean="0"/>
              <a:t>2013/10/15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221B5-E10A-485A-AB8F-213CB661A8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8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3F8F7-1044-48B5-BE31-1F25372BA8E4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zh-CN" altLang="zh-CN" sz="800"/>
          </a:p>
        </p:txBody>
      </p:sp>
    </p:spTree>
    <p:extLst>
      <p:ext uri="{BB962C8B-B14F-4D97-AF65-F5344CB8AC3E}">
        <p14:creationId xmlns:p14="http://schemas.microsoft.com/office/powerpoint/2010/main" val="719686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55672-4A6A-49D2-955C-C72B5C6F4AF5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CN" sz="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973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0A2AC-D4FF-4557-B259-1A31D65B18EC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0623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35ABF-2A30-48A7-A818-E4972A0D5471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zh-CN" altLang="zh-CN" sz="800"/>
          </a:p>
        </p:txBody>
      </p:sp>
    </p:spTree>
    <p:extLst>
      <p:ext uri="{BB962C8B-B14F-4D97-AF65-F5344CB8AC3E}">
        <p14:creationId xmlns:p14="http://schemas.microsoft.com/office/powerpoint/2010/main" val="3913961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004F5-FD9D-460F-A4D7-8D4371DD3C9C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5884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3D454-8F1B-41B3-80D8-D7F6A6B3B2F4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58948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45071-0CEC-437D-A398-27116A7E90D9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  <a:p>
            <a:endParaRPr lang="en-US" altLang="zh-CN" b="1"/>
          </a:p>
        </p:txBody>
      </p:sp>
    </p:spTree>
    <p:extLst>
      <p:ext uri="{BB962C8B-B14F-4D97-AF65-F5344CB8AC3E}">
        <p14:creationId xmlns:p14="http://schemas.microsoft.com/office/powerpoint/2010/main" val="379867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21B5-E10A-485A-AB8F-213CB661A8F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5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bg>
      <p:bgPr>
        <a:blipFill dpi="0" rotWithShape="1">
          <a:blip r:embed="rId2">
            <a:alphaModFix amt="23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pressure="77"/>
                    </a14:imgEffect>
                  </a14:imgLayer>
                </a14:imgProps>
              </a:ext>
            </a:extLst>
          </a:blip>
          <a:srcRect/>
          <a:tile tx="-31750" ty="-31750" sx="40000" sy="4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单圆角矩形 6"/>
          <p:cNvSpPr/>
          <p:nvPr userDrawn="1"/>
        </p:nvSpPr>
        <p:spPr>
          <a:xfrm>
            <a:off x="-34456" y="1412776"/>
            <a:ext cx="6084168" cy="2643206"/>
          </a:xfrm>
          <a:prstGeom prst="round1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459" y="1695536"/>
            <a:ext cx="5490645" cy="2077687"/>
          </a:xfrm>
        </p:spPr>
        <p:txBody>
          <a:bodyPr anchor="ctr"/>
          <a:lstStyle>
            <a:lvl1pPr algn="l">
              <a:defRPr sz="5400" b="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13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alphaModFix amt="23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 pressure="77"/>
                    </a14:imgEffect>
                  </a14:imgLayer>
                </a14:imgProps>
              </a:ext>
            </a:extLst>
          </a:blip>
          <a:srcRect/>
          <a:tile tx="-31750" ty="-31750" sx="40000" sy="4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>
            <a:off x="571472" y="785794"/>
            <a:ext cx="8143932" cy="2643206"/>
          </a:xfrm>
          <a:prstGeom prst="roundRect">
            <a:avLst>
              <a:gd name="adj" fmla="val 6209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7238" y="980728"/>
            <a:ext cx="7772400" cy="2232248"/>
          </a:xfrm>
        </p:spPr>
        <p:txBody>
          <a:bodyPr anchor="t"/>
          <a:lstStyle>
            <a:lvl1pPr algn="ctr">
              <a:defRPr sz="2800" b="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3038" y="3861048"/>
            <a:ext cx="6400800" cy="187220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14" name="矩形 13"/>
          <p:cNvSpPr/>
          <p:nvPr userDrawn="1"/>
        </p:nvSpPr>
        <p:spPr>
          <a:xfrm>
            <a:off x="-36512" y="6597352"/>
            <a:ext cx="9216000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41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67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461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33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785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流程图: 延期 21"/>
          <p:cNvSpPr/>
          <p:nvPr userDrawn="1"/>
        </p:nvSpPr>
        <p:spPr>
          <a:xfrm rot="16200000">
            <a:off x="4369668" y="2083668"/>
            <a:ext cx="404664" cy="9144000"/>
          </a:xfrm>
          <a:prstGeom prst="flowChartDelay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矩形 19"/>
          <p:cNvSpPr/>
          <p:nvPr userDrawn="1"/>
        </p:nvSpPr>
        <p:spPr>
          <a:xfrm>
            <a:off x="0" y="0"/>
            <a:ext cx="9144000" cy="792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6817128" cy="5517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504" y="1126763"/>
            <a:ext cx="8784976" cy="5254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504" y="6597352"/>
            <a:ext cx="202609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新宋体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012160" y="656678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pic>
        <p:nvPicPr>
          <p:cNvPr id="1026" name="Picture 2" descr="C:\Users\Administrator\Desktop\REINS.png"/>
          <p:cNvPicPr>
            <a:picLocks noChangeAspect="1" noChangeArrowheads="1"/>
          </p:cNvPicPr>
          <p:nvPr userDrawn="1"/>
        </p:nvPicPr>
        <p:blipFill>
          <a:blip r:embed="rId8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16" y="75009"/>
            <a:ext cx="1691680" cy="473671"/>
          </a:xfrm>
          <a:prstGeom prst="rect">
            <a:avLst/>
          </a:prstGeom>
          <a:noFill/>
          <a:ln w="9525">
            <a:noFill/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6876256" y="533872"/>
            <a:ext cx="2232248" cy="2308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err="1" smtClean="0">
                <a:solidFill>
                  <a:schemeClr val="bg1"/>
                </a:solidFill>
                <a:effectLst/>
                <a:latin typeface="Cambria" pitchFamily="18" charset="0"/>
              </a:rPr>
              <a:t>REliable</a:t>
            </a:r>
            <a:r>
              <a:rPr lang="en-US" altLang="zh-CN" sz="900" dirty="0" smtClean="0">
                <a:solidFill>
                  <a:schemeClr val="bg1"/>
                </a:solidFill>
                <a:effectLst/>
                <a:latin typeface="Cambria" pitchFamily="18" charset="0"/>
              </a:rPr>
              <a:t>, </a:t>
            </a:r>
            <a:r>
              <a:rPr lang="en-US" altLang="zh-CN" sz="900" dirty="0" err="1" smtClean="0">
                <a:solidFill>
                  <a:schemeClr val="bg1"/>
                </a:solidFill>
                <a:effectLst/>
                <a:latin typeface="Cambria" pitchFamily="18" charset="0"/>
              </a:rPr>
              <a:t>INtelligent</a:t>
            </a:r>
            <a:r>
              <a:rPr lang="en-US" altLang="zh-CN" sz="900" baseline="0" dirty="0" smtClean="0">
                <a:solidFill>
                  <a:schemeClr val="bg1"/>
                </a:solidFill>
                <a:effectLst/>
                <a:latin typeface="Cambria" pitchFamily="18" charset="0"/>
              </a:rPr>
              <a:t> &amp; Scalable Systems</a:t>
            </a:r>
            <a:endParaRPr lang="zh-CN" altLang="en-US" sz="900" dirty="0">
              <a:solidFill>
                <a:schemeClr val="bg1"/>
              </a:solidFill>
              <a:effectLst/>
              <a:latin typeface="Cambria" pitchFamily="18" charset="0"/>
            </a:endParaRPr>
          </a:p>
        </p:txBody>
      </p:sp>
      <p:sp>
        <p:nvSpPr>
          <p:cNvPr id="31" name="矩形 30"/>
          <p:cNvSpPr/>
          <p:nvPr userDrawn="1"/>
        </p:nvSpPr>
        <p:spPr>
          <a:xfrm>
            <a:off x="6191250" y="766763"/>
            <a:ext cx="2952750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CN" altLang="en-US" sz="800" dirty="0">
                <a:latin typeface="微软雅黑" pitchFamily="34" charset="-122"/>
                <a:ea typeface="微软雅黑" pitchFamily="34" charset="-122"/>
              </a:rPr>
              <a:t>                               </a:t>
            </a:r>
            <a:endParaRPr lang="zh-CN" altLang="en-US" sz="800" dirty="0">
              <a:solidFill>
                <a:schemeClr val="bg1"/>
              </a:solidFill>
              <a:effectLst/>
              <a:latin typeface="Cambria" pitchFamily="18" charset="0"/>
            </a:endParaRPr>
          </a:p>
        </p:txBody>
      </p:sp>
      <p:sp>
        <p:nvSpPr>
          <p:cNvPr id="32" name="矩形 31"/>
          <p:cNvSpPr/>
          <p:nvPr userDrawn="1"/>
        </p:nvSpPr>
        <p:spPr>
          <a:xfrm>
            <a:off x="4643438" y="766763"/>
            <a:ext cx="1619250" cy="142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3" name="矩形 32"/>
          <p:cNvSpPr/>
          <p:nvPr userDrawn="1"/>
        </p:nvSpPr>
        <p:spPr>
          <a:xfrm>
            <a:off x="3286125" y="766763"/>
            <a:ext cx="1403350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33"/>
          <p:cNvSpPr/>
          <p:nvPr userDrawn="1"/>
        </p:nvSpPr>
        <p:spPr>
          <a:xfrm>
            <a:off x="2143125" y="766763"/>
            <a:ext cx="1187450" cy="142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矩形 34"/>
          <p:cNvSpPr/>
          <p:nvPr userDrawn="1"/>
        </p:nvSpPr>
        <p:spPr>
          <a:xfrm>
            <a:off x="1214438" y="766763"/>
            <a:ext cx="971550" cy="142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矩形 35"/>
          <p:cNvSpPr/>
          <p:nvPr userDrawn="1"/>
        </p:nvSpPr>
        <p:spPr>
          <a:xfrm>
            <a:off x="500063" y="766763"/>
            <a:ext cx="755650" cy="142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矩形 36"/>
          <p:cNvSpPr/>
          <p:nvPr userDrawn="1"/>
        </p:nvSpPr>
        <p:spPr>
          <a:xfrm>
            <a:off x="0" y="765175"/>
            <a:ext cx="539750" cy="1444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067944" y="6525344"/>
            <a:ext cx="1008112" cy="312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baseline="0">
                <a:solidFill>
                  <a:schemeClr val="bg1"/>
                </a:solidFill>
                <a:latin typeface="Tahoma" pitchFamily="34" charset="0"/>
                <a:ea typeface="微软雅黑" pitchFamily="34" charset="-122"/>
              </a:defRPr>
            </a:lvl1pPr>
          </a:lstStyle>
          <a:p>
            <a:fld id="{CB818ED7-1FAF-4BEC-A906-EB6564C334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922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微软雅黑" pitchFamily="34" charset="-122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mbria" pitchFamily="18" charset="0"/>
          <a:ea typeface="新宋体" pitchFamily="49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mbria" pitchFamily="18" charset="0"/>
          <a:ea typeface="新宋体" pitchFamily="49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Cambria" pitchFamily="18" charset="0"/>
          <a:ea typeface="新宋体" pitchFamily="49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Cambria" pitchFamily="18" charset="0"/>
          <a:ea typeface="新宋体" pitchFamily="49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latin typeface="Cambria" pitchFamily="18" charset="0"/>
          <a:ea typeface="新宋体" pitchFamily="49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64896" cy="2232248"/>
          </a:xfrm>
        </p:spPr>
        <p:txBody>
          <a:bodyPr anchor="ctr"/>
          <a:lstStyle/>
          <a:p>
            <a:r>
              <a:rPr lang="en-US" altLang="zh-CN" sz="3200" dirty="0" smtClean="0"/>
              <a:t>Architecture of Enterprise </a:t>
            </a:r>
            <a:r>
              <a:rPr lang="en-US" altLang="zh-CN" sz="3200" smtClean="0"/>
              <a:t>Applications </a:t>
            </a:r>
            <a:r>
              <a:rPr lang="en-US" altLang="zh-CN" sz="3200" smtClean="0"/>
              <a:t>XI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en-US" altLang="zh-CN" sz="3200" dirty="0" smtClean="0"/>
              <a:t>Service-Oriented Architecture</a:t>
            </a:r>
            <a:br>
              <a:rPr lang="en-US" altLang="zh-CN" sz="3200" dirty="0" smtClean="0"/>
            </a:br>
            <a:endParaRPr lang="zh-CN" altLang="en-US" sz="1800" i="1" dirty="0">
              <a:solidFill>
                <a:schemeClr val="tx1"/>
              </a:solidFill>
              <a:effectLst/>
              <a:latin typeface="Times New Roman" pitchFamily="18" charset="0"/>
              <a:ea typeface="幼圆" pitchFamily="49" charset="-122"/>
              <a:cs typeface="Times New Roman" pitchFamily="18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443038" y="3861048"/>
            <a:ext cx="6400800" cy="2448272"/>
          </a:xfrm>
        </p:spPr>
        <p:txBody>
          <a:bodyPr>
            <a:normAutofit/>
          </a:bodyPr>
          <a:lstStyle/>
          <a:p>
            <a:r>
              <a:rPr lang="en-US" altLang="zh-CN" b="1" dirty="0" err="1" smtClean="0"/>
              <a:t>Haopeng</a:t>
            </a:r>
            <a:r>
              <a:rPr lang="en-US" altLang="zh-CN" b="1" dirty="0" smtClean="0"/>
              <a:t> Chen</a:t>
            </a:r>
          </a:p>
          <a:p>
            <a:endParaRPr lang="en-US" altLang="zh-CN" dirty="0" smtClean="0"/>
          </a:p>
          <a:p>
            <a:r>
              <a:rPr lang="en-US" altLang="zh-CN" sz="1800" b="1" i="1" dirty="0" err="1"/>
              <a:t>RE</a:t>
            </a:r>
            <a:r>
              <a:rPr lang="en-US" altLang="zh-CN" i="1" dirty="0" err="1"/>
              <a:t>liable</a:t>
            </a:r>
            <a:r>
              <a:rPr lang="en-US" altLang="zh-CN" i="1" dirty="0"/>
              <a:t>, </a:t>
            </a:r>
            <a:r>
              <a:rPr lang="en-US" altLang="zh-CN" sz="1800" b="1" i="1" dirty="0" err="1"/>
              <a:t>IN</a:t>
            </a:r>
            <a:r>
              <a:rPr lang="en-US" altLang="zh-CN" i="1" dirty="0" err="1"/>
              <a:t>telligent</a:t>
            </a:r>
            <a:r>
              <a:rPr lang="en-US" altLang="zh-CN" i="1" dirty="0"/>
              <a:t> and </a:t>
            </a:r>
            <a:r>
              <a:rPr lang="en-US" altLang="zh-CN" sz="1800" b="1" i="1" dirty="0"/>
              <a:t>S</a:t>
            </a:r>
            <a:r>
              <a:rPr lang="en-US" altLang="zh-CN" i="1" dirty="0"/>
              <a:t>calable Systems Group (</a:t>
            </a:r>
            <a:r>
              <a:rPr lang="en-US" altLang="zh-CN" b="1" i="1" dirty="0"/>
              <a:t>REINS</a:t>
            </a:r>
            <a:r>
              <a:rPr lang="en-US" altLang="zh-CN" i="1" dirty="0"/>
              <a:t>)</a:t>
            </a:r>
          </a:p>
          <a:p>
            <a:r>
              <a:rPr lang="en-US" altLang="zh-CN" dirty="0"/>
              <a:t>Shanghai Jiao Tong University</a:t>
            </a:r>
          </a:p>
          <a:p>
            <a:r>
              <a:rPr lang="en-US" altLang="zh-CN" dirty="0"/>
              <a:t>Shanghai, China </a:t>
            </a:r>
          </a:p>
          <a:p>
            <a:r>
              <a:rPr lang="en-US" altLang="zh-CN" dirty="0"/>
              <a:t>e-mail: </a:t>
            </a:r>
            <a:r>
              <a:rPr lang="en-US" altLang="zh-CN" dirty="0" smtClean="0"/>
              <a:t>chen-hp@sjtu.edu.cn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12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en-US" dirty="0" smtClean="0"/>
              <a:t>SOA </a:t>
            </a:r>
            <a:r>
              <a:rPr lang="en-US" altLang="en-US" dirty="0"/>
              <a:t>collaborations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In addition to dynamic service discovery and definition of a service interface contract, a service-oriented architecture has the following characteristics: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Services are self-contained and modular.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Services support interoperability.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Services are loosely coupled.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Services are location-transparent. 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Services are composite modules, comprised of components.</a:t>
            </a: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These characteristics are also central to fulfilling the requirements for an e-business on demand™ operational environment.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73016"/>
            <a:ext cx="426402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4409628"/>
            <a:ext cx="396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lang="en-US" altLang="zh-CN" sz="2000" i="1" baseline="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Finally, service-oriented architecture is not a new notion. </a:t>
            </a:r>
          </a:p>
        </p:txBody>
      </p:sp>
    </p:spTree>
    <p:extLst>
      <p:ext uri="{BB962C8B-B14F-4D97-AF65-F5344CB8AC3E}">
        <p14:creationId xmlns:p14="http://schemas.microsoft.com/office/powerpoint/2010/main" val="98699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en-US" dirty="0" smtClean="0"/>
              <a:t>Services </a:t>
            </a:r>
            <a:r>
              <a:rPr lang="en-US" altLang="en-US" dirty="0"/>
              <a:t>vs. components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A service is a coarse-grained processing unit that consumes and produces sets of objects passed-by-value. 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It is not the same as an object in programming language terms. Instead, it is perhaps closer to the concept of a business transaction such as a CICS® or IMS™ transaction than to a remote CORBA object.</a:t>
            </a:r>
          </a:p>
          <a:p>
            <a:pPr lvl="1">
              <a:lnSpc>
                <a:spcPct val="80000"/>
              </a:lnSpc>
            </a:pPr>
            <a:endParaRPr lang="en-US" altLang="zh-CN" sz="1800" dirty="0">
              <a:ea typeface="宋体" charset="-12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A service consists of a collection of components that work in concert to deliver the business function that the service represents. 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Thus, in comparison, components are finer-grained than services. 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In addition, while a service maps to a business function, a component typically maps to business entities and the business rules that operate on them. </a:t>
            </a:r>
          </a:p>
          <a:p>
            <a:pPr lvl="1">
              <a:lnSpc>
                <a:spcPct val="80000"/>
              </a:lnSpc>
            </a:pPr>
            <a:endParaRPr lang="en-US" altLang="zh-CN" sz="1800" dirty="0">
              <a:ea typeface="宋体" charset="-12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877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6532-60BB-453C-8143-20E030963472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3" y="140944"/>
            <a:ext cx="7155310" cy="551752"/>
          </a:xfrm>
        </p:spPr>
        <p:txBody>
          <a:bodyPr/>
          <a:lstStyle/>
          <a:p>
            <a:r>
              <a:rPr lang="en-US" altLang="zh-CN" dirty="0"/>
              <a:t>Service-Centered System Development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303213" y="1124744"/>
            <a:ext cx="8732837" cy="5387975"/>
            <a:chOff x="174" y="716"/>
            <a:chExt cx="5501" cy="3394"/>
          </a:xfrm>
        </p:grpSpPr>
        <p:sp>
          <p:nvSpPr>
            <p:cNvPr id="92164" name="Line 4"/>
            <p:cNvSpPr>
              <a:spLocks noChangeShapeType="1"/>
            </p:cNvSpPr>
            <p:nvPr/>
          </p:nvSpPr>
          <p:spPr bwMode="auto">
            <a:xfrm>
              <a:off x="3307" y="1146"/>
              <a:ext cx="0" cy="2744"/>
            </a:xfrm>
            <a:prstGeom prst="line">
              <a:avLst/>
            </a:prstGeom>
            <a:noFill/>
            <a:ln w="76200">
              <a:solidFill>
                <a:srgbClr val="C0C0C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65" name="Text Box 5"/>
            <p:cNvSpPr txBox="1">
              <a:spLocks noChangeArrowheads="1"/>
            </p:cNvSpPr>
            <p:nvPr/>
          </p:nvSpPr>
          <p:spPr bwMode="auto">
            <a:xfrm>
              <a:off x="1066" y="1117"/>
              <a:ext cx="15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64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 sz="1600">
                  <a:latin typeface="Arial" pitchFamily="34" charset="0"/>
                  <a:ea typeface="宋体" pitchFamily="2" charset="-122"/>
                  <a:cs typeface="Arial" pitchFamily="34" charset="0"/>
                </a:rPr>
                <a:t>SOA Project Team</a:t>
              </a:r>
            </a:p>
          </p:txBody>
        </p:sp>
        <p:sp>
          <p:nvSpPr>
            <p:cNvPr id="92166" name="AutoShape 6"/>
            <p:cNvSpPr>
              <a:spLocks noChangeArrowheads="1"/>
            </p:cNvSpPr>
            <p:nvPr/>
          </p:nvSpPr>
          <p:spPr bwMode="auto">
            <a:xfrm>
              <a:off x="3006" y="2265"/>
              <a:ext cx="587" cy="487"/>
            </a:xfrm>
            <a:prstGeom prst="flowChartMagneticDisk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>
                  <a:latin typeface="Arial" pitchFamily="34" charset="0"/>
                  <a:ea typeface="宋体" pitchFamily="2" charset="-122"/>
                  <a:cs typeface="Arial" pitchFamily="34" charset="0"/>
                </a:rPr>
                <a:t>Service</a:t>
              </a:r>
            </a:p>
            <a:p>
              <a:pPr algn="ctr" fontAlgn="base"/>
              <a:r>
                <a:rPr lang="en-US" altLang="zh-CN" sz="1600">
                  <a:latin typeface="Arial" pitchFamily="34" charset="0"/>
                  <a:ea typeface="宋体" pitchFamily="2" charset="-122"/>
                  <a:cs typeface="Arial" pitchFamily="34" charset="0"/>
                </a:rPr>
                <a:t>Registry</a:t>
              </a:r>
            </a:p>
          </p:txBody>
        </p:sp>
        <p:sp>
          <p:nvSpPr>
            <p:cNvPr id="92167" name="AutoShape 7"/>
            <p:cNvSpPr>
              <a:spLocks noChangeArrowheads="1"/>
            </p:cNvSpPr>
            <p:nvPr/>
          </p:nvSpPr>
          <p:spPr bwMode="auto">
            <a:xfrm>
              <a:off x="1882" y="1441"/>
              <a:ext cx="845" cy="311"/>
            </a:xfrm>
            <a:prstGeom prst="flowChartAlternateProcess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Service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Submission</a:t>
              </a:r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>
              <a:off x="1797" y="1797"/>
              <a:ext cx="1073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69" name="Line 9"/>
            <p:cNvSpPr>
              <a:spLocks noChangeShapeType="1"/>
            </p:cNvSpPr>
            <p:nvPr/>
          </p:nvSpPr>
          <p:spPr bwMode="auto">
            <a:xfrm>
              <a:off x="1787" y="2554"/>
              <a:ext cx="1073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70" name="Line 10"/>
            <p:cNvSpPr>
              <a:spLocks noChangeShapeType="1"/>
            </p:cNvSpPr>
            <p:nvPr/>
          </p:nvSpPr>
          <p:spPr bwMode="auto">
            <a:xfrm>
              <a:off x="1776" y="3430"/>
              <a:ext cx="1073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71" name="Line 11"/>
            <p:cNvSpPr>
              <a:spLocks noChangeShapeType="1"/>
            </p:cNvSpPr>
            <p:nvPr/>
          </p:nvSpPr>
          <p:spPr bwMode="auto">
            <a:xfrm>
              <a:off x="3660" y="3353"/>
              <a:ext cx="1073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72" name="AutoShape 12"/>
            <p:cNvSpPr>
              <a:spLocks noChangeArrowheads="1"/>
            </p:cNvSpPr>
            <p:nvPr/>
          </p:nvSpPr>
          <p:spPr bwMode="auto">
            <a:xfrm>
              <a:off x="3787" y="1467"/>
              <a:ext cx="798" cy="285"/>
            </a:xfrm>
            <a:prstGeom prst="flowChartAlternateProcess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Service 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Audit</a:t>
              </a:r>
            </a:p>
          </p:txBody>
        </p:sp>
        <p:sp>
          <p:nvSpPr>
            <p:cNvPr id="92173" name="Line 13"/>
            <p:cNvSpPr>
              <a:spLocks noChangeShapeType="1"/>
            </p:cNvSpPr>
            <p:nvPr/>
          </p:nvSpPr>
          <p:spPr bwMode="auto">
            <a:xfrm>
              <a:off x="3658" y="1800"/>
              <a:ext cx="1073" cy="0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174" name="Text Box 14"/>
            <p:cNvSpPr txBox="1">
              <a:spLocks noChangeArrowheads="1"/>
            </p:cNvSpPr>
            <p:nvPr/>
          </p:nvSpPr>
          <p:spPr bwMode="auto">
            <a:xfrm>
              <a:off x="3700" y="1125"/>
              <a:ext cx="146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>
                      <a:alpha val="64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 sz="1600">
                  <a:latin typeface="Arial" pitchFamily="34" charset="0"/>
                  <a:ea typeface="宋体" pitchFamily="2" charset="-122"/>
                  <a:cs typeface="Arial" pitchFamily="34" charset="0"/>
                </a:rPr>
                <a:t>Center Of Excellence</a:t>
              </a:r>
            </a:p>
          </p:txBody>
        </p:sp>
        <p:grpSp>
          <p:nvGrpSpPr>
            <p:cNvPr id="92175" name="Group 15"/>
            <p:cNvGrpSpPr>
              <a:grpSpLocks/>
            </p:cNvGrpSpPr>
            <p:nvPr/>
          </p:nvGrpSpPr>
          <p:grpSpPr bwMode="auto">
            <a:xfrm>
              <a:off x="174" y="1027"/>
              <a:ext cx="308" cy="3083"/>
              <a:chOff x="174" y="1027"/>
              <a:chExt cx="308" cy="3083"/>
            </a:xfrm>
          </p:grpSpPr>
          <p:sp>
            <p:nvSpPr>
              <p:cNvPr id="92176" name="AutoShape 16"/>
              <p:cNvSpPr>
                <a:spLocks noChangeArrowheads="1"/>
              </p:cNvSpPr>
              <p:nvPr/>
            </p:nvSpPr>
            <p:spPr bwMode="auto">
              <a:xfrm rot="16200000">
                <a:off x="-191" y="3438"/>
                <a:ext cx="1043" cy="302"/>
              </a:xfrm>
              <a:prstGeom prst="homePlate">
                <a:avLst>
                  <a:gd name="adj" fmla="val 16"/>
                </a:avLst>
              </a:prstGeom>
              <a:solidFill>
                <a:srgbClr val="EEFA7A"/>
              </a:solidFill>
              <a:ln w="19050" algn="ctr">
                <a:solidFill>
                  <a:srgbClr val="B0BE2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Deployment &amp; </a:t>
                </a:r>
              </a:p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Governance</a:t>
                </a:r>
              </a:p>
            </p:txBody>
          </p:sp>
          <p:sp>
            <p:nvSpPr>
              <p:cNvPr id="92177" name="AutoShape 17"/>
              <p:cNvSpPr>
                <a:spLocks noChangeArrowheads="1"/>
              </p:cNvSpPr>
              <p:nvPr/>
            </p:nvSpPr>
            <p:spPr bwMode="auto">
              <a:xfrm rot="5400000">
                <a:off x="-278" y="2431"/>
                <a:ext cx="1205" cy="302"/>
              </a:xfrm>
              <a:prstGeom prst="homePlate">
                <a:avLst>
                  <a:gd name="adj" fmla="val 44630"/>
                </a:avLst>
              </a:prstGeom>
              <a:solidFill>
                <a:srgbClr val="B3C642"/>
              </a:solidFill>
              <a:ln w="19050" algn="ctr">
                <a:solidFill>
                  <a:srgbClr val="B0BE2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Implementation &amp;</a:t>
                </a:r>
              </a:p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Composition</a:t>
                </a:r>
              </a:p>
            </p:txBody>
          </p:sp>
          <p:sp>
            <p:nvSpPr>
              <p:cNvPr id="92178" name="AutoShape 18"/>
              <p:cNvSpPr>
                <a:spLocks noChangeArrowheads="1"/>
              </p:cNvSpPr>
              <p:nvPr/>
            </p:nvSpPr>
            <p:spPr bwMode="auto">
              <a:xfrm rot="5400000">
                <a:off x="-219" y="1420"/>
                <a:ext cx="1088" cy="302"/>
              </a:xfrm>
              <a:prstGeom prst="homePlate">
                <a:avLst>
                  <a:gd name="adj" fmla="val 40296"/>
                </a:avLst>
              </a:prstGeom>
              <a:solidFill>
                <a:srgbClr val="99FF33"/>
              </a:solidFill>
              <a:ln w="19050" algn="ctr">
                <a:solidFill>
                  <a:srgbClr val="B0BE2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Analysis &amp; </a:t>
                </a:r>
              </a:p>
              <a:p>
                <a:pPr algn="ctr" fontAlgn="base"/>
                <a:r>
                  <a:rPr lang="en-US" altLang="zh-CN" sz="1400">
                    <a:latin typeface="宋体" pitchFamily="2" charset="-122"/>
                    <a:ea typeface="宋体" pitchFamily="2" charset="-122"/>
                    <a:cs typeface="Arial" pitchFamily="34" charset="0"/>
                  </a:rPr>
                  <a:t>Modeling</a:t>
                </a:r>
              </a:p>
            </p:txBody>
          </p:sp>
        </p:grpSp>
        <p:sp>
          <p:nvSpPr>
            <p:cNvPr id="92179" name="AutoShape 19"/>
            <p:cNvSpPr>
              <a:spLocks noChangeArrowheads="1"/>
            </p:cNvSpPr>
            <p:nvPr/>
          </p:nvSpPr>
          <p:spPr bwMode="auto">
            <a:xfrm>
              <a:off x="512" y="716"/>
              <a:ext cx="4320" cy="316"/>
            </a:xfrm>
            <a:prstGeom prst="homePlate">
              <a:avLst>
                <a:gd name="adj" fmla="val 152911"/>
              </a:avLst>
            </a:prstGeom>
            <a:solidFill>
              <a:schemeClr val="accent2"/>
            </a:solidFill>
            <a:ln w="19050" algn="ctr">
              <a:solidFill>
                <a:srgbClr val="B0BE2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b="0">
                  <a:solidFill>
                    <a:schemeClr val="bg1"/>
                  </a:solidFill>
                  <a:latin typeface="宋体" pitchFamily="2" charset="-122"/>
                  <a:ea typeface="宋体" pitchFamily="2" charset="-122"/>
                  <a:cs typeface="Arial" pitchFamily="34" charset="0"/>
                </a:rPr>
                <a:t>SOA Planning and Governance</a:t>
              </a:r>
            </a:p>
          </p:txBody>
        </p:sp>
        <p:grpSp>
          <p:nvGrpSpPr>
            <p:cNvPr id="92180" name="Group 20"/>
            <p:cNvGrpSpPr>
              <a:grpSpLocks/>
            </p:cNvGrpSpPr>
            <p:nvPr/>
          </p:nvGrpSpPr>
          <p:grpSpPr bwMode="auto">
            <a:xfrm>
              <a:off x="730" y="1479"/>
              <a:ext cx="938" cy="261"/>
              <a:chOff x="853" y="1155"/>
              <a:chExt cx="938" cy="250"/>
            </a:xfrm>
          </p:grpSpPr>
          <p:sp>
            <p:nvSpPr>
              <p:cNvPr id="92181" name="Rectangle 21"/>
              <p:cNvSpPr>
                <a:spLocks noChangeArrowheads="1"/>
              </p:cNvSpPr>
              <p:nvPr/>
            </p:nvSpPr>
            <p:spPr bwMode="auto">
              <a:xfrm>
                <a:off x="853" y="1155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SOA Values</a:t>
                </a:r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882" y="1175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0</a:t>
                </a:r>
                <a:endParaRPr lang="en-US" altLang="ko-KR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</p:grpSp>
        <p:grpSp>
          <p:nvGrpSpPr>
            <p:cNvPr id="92183" name="Group 23"/>
            <p:cNvGrpSpPr>
              <a:grpSpLocks/>
            </p:cNvGrpSpPr>
            <p:nvPr/>
          </p:nvGrpSpPr>
          <p:grpSpPr bwMode="auto">
            <a:xfrm>
              <a:off x="732" y="1752"/>
              <a:ext cx="938" cy="261"/>
              <a:chOff x="2033" y="1167"/>
              <a:chExt cx="938" cy="250"/>
            </a:xfrm>
          </p:grpSpPr>
          <p:sp>
            <p:nvSpPr>
              <p:cNvPr id="92184" name="Rectangle 24"/>
              <p:cNvSpPr>
                <a:spLocks noChangeArrowheads="1"/>
              </p:cNvSpPr>
              <p:nvPr/>
            </p:nvSpPr>
            <p:spPr bwMode="auto">
              <a:xfrm>
                <a:off x="2033" y="1167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Modeling</a:t>
                </a:r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2062" y="1187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2</a:t>
                </a:r>
                <a:endParaRPr lang="en-US" altLang="ko-KR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</p:grpSp>
        <p:grpSp>
          <p:nvGrpSpPr>
            <p:cNvPr id="92186" name="Group 26"/>
            <p:cNvGrpSpPr>
              <a:grpSpLocks/>
            </p:cNvGrpSpPr>
            <p:nvPr/>
          </p:nvGrpSpPr>
          <p:grpSpPr bwMode="auto">
            <a:xfrm>
              <a:off x="733" y="2201"/>
              <a:ext cx="938" cy="261"/>
              <a:chOff x="2033" y="1468"/>
              <a:chExt cx="938" cy="250"/>
            </a:xfrm>
          </p:grpSpPr>
          <p:sp>
            <p:nvSpPr>
              <p:cNvPr id="92187" name="Rectangle 27"/>
              <p:cNvSpPr>
                <a:spLocks noChangeArrowheads="1"/>
              </p:cNvSpPr>
              <p:nvPr/>
            </p:nvSpPr>
            <p:spPr bwMode="auto">
              <a:xfrm>
                <a:off x="2033" y="1468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Design</a:t>
                </a:r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2062" y="1488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3</a:t>
                </a:r>
                <a:endParaRPr lang="en-US" altLang="ko-KR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</p:grpSp>
        <p:grpSp>
          <p:nvGrpSpPr>
            <p:cNvPr id="92189" name="Group 29"/>
            <p:cNvGrpSpPr>
              <a:grpSpLocks/>
            </p:cNvGrpSpPr>
            <p:nvPr/>
          </p:nvGrpSpPr>
          <p:grpSpPr bwMode="auto">
            <a:xfrm>
              <a:off x="730" y="2485"/>
              <a:ext cx="938" cy="262"/>
              <a:chOff x="853" y="1155"/>
              <a:chExt cx="938" cy="250"/>
            </a:xfrm>
          </p:grpSpPr>
          <p:sp>
            <p:nvSpPr>
              <p:cNvPr id="92190" name="Rectangle 30"/>
              <p:cNvSpPr>
                <a:spLocks noChangeArrowheads="1"/>
              </p:cNvSpPr>
              <p:nvPr/>
            </p:nvSpPr>
            <p:spPr bwMode="auto">
              <a:xfrm>
                <a:off x="853" y="1155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Development</a:t>
                </a:r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882" y="1175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4</a:t>
                </a:r>
                <a:endParaRPr lang="en-US" altLang="ko-KR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</p:grpSp>
        <p:grpSp>
          <p:nvGrpSpPr>
            <p:cNvPr id="92192" name="Group 32"/>
            <p:cNvGrpSpPr>
              <a:grpSpLocks/>
            </p:cNvGrpSpPr>
            <p:nvPr/>
          </p:nvGrpSpPr>
          <p:grpSpPr bwMode="auto">
            <a:xfrm>
              <a:off x="731" y="2743"/>
              <a:ext cx="938" cy="261"/>
              <a:chOff x="853" y="1155"/>
              <a:chExt cx="938" cy="250"/>
            </a:xfrm>
          </p:grpSpPr>
          <p:sp>
            <p:nvSpPr>
              <p:cNvPr id="92193" name="Rectangle 33"/>
              <p:cNvSpPr>
                <a:spLocks noChangeArrowheads="1"/>
              </p:cNvSpPr>
              <p:nvPr/>
            </p:nvSpPr>
            <p:spPr bwMode="auto">
              <a:xfrm>
                <a:off x="853" y="1155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Integration</a:t>
                </a:r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882" y="1175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5</a:t>
                </a:r>
                <a:endParaRPr lang="en-US" altLang="ko-KR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宋体" pitchFamily="2" charset="-122"/>
                  <a:cs typeface="Arial" pitchFamily="34" charset="0"/>
                </a:endParaRPr>
              </a:p>
            </p:txBody>
          </p:sp>
        </p:grpSp>
        <p:grpSp>
          <p:nvGrpSpPr>
            <p:cNvPr id="92195" name="Group 35"/>
            <p:cNvGrpSpPr>
              <a:grpSpLocks/>
            </p:cNvGrpSpPr>
            <p:nvPr/>
          </p:nvGrpSpPr>
          <p:grpSpPr bwMode="auto">
            <a:xfrm>
              <a:off x="714" y="3310"/>
              <a:ext cx="938" cy="261"/>
              <a:chOff x="853" y="1155"/>
              <a:chExt cx="938" cy="250"/>
            </a:xfrm>
          </p:grpSpPr>
          <p:sp>
            <p:nvSpPr>
              <p:cNvPr id="92196" name="Rectangle 36"/>
              <p:cNvSpPr>
                <a:spLocks noChangeArrowheads="1"/>
              </p:cNvSpPr>
              <p:nvPr/>
            </p:nvSpPr>
            <p:spPr bwMode="auto">
              <a:xfrm>
                <a:off x="853" y="1155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Deployment &amp;</a:t>
                </a:r>
              </a:p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Management</a:t>
                </a:r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882" y="1175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6</a:t>
                </a:r>
              </a:p>
            </p:txBody>
          </p:sp>
        </p:grpSp>
        <p:grpSp>
          <p:nvGrpSpPr>
            <p:cNvPr id="92198" name="Group 38"/>
            <p:cNvGrpSpPr>
              <a:grpSpLocks/>
            </p:cNvGrpSpPr>
            <p:nvPr/>
          </p:nvGrpSpPr>
          <p:grpSpPr bwMode="auto">
            <a:xfrm>
              <a:off x="4737" y="2276"/>
              <a:ext cx="938" cy="262"/>
              <a:chOff x="853" y="1155"/>
              <a:chExt cx="938" cy="250"/>
            </a:xfrm>
          </p:grpSpPr>
          <p:sp>
            <p:nvSpPr>
              <p:cNvPr id="92199" name="Rectangle 39"/>
              <p:cNvSpPr>
                <a:spLocks noChangeArrowheads="1"/>
              </p:cNvSpPr>
              <p:nvPr/>
            </p:nvSpPr>
            <p:spPr bwMode="auto">
              <a:xfrm>
                <a:off x="853" y="1155"/>
                <a:ext cx="938" cy="250"/>
              </a:xfrm>
              <a:prstGeom prst="rect">
                <a:avLst/>
              </a:prstGeom>
              <a:noFill/>
              <a:ln w="38100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2">
                        <a:alpha val="69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r" fontAlgn="base"/>
                <a:r>
                  <a:rPr lang="en-US" altLang="zh-CN" sz="1400" b="0">
                    <a:solidFill>
                      <a:srgbClr val="FF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Monitoring</a:t>
                </a:r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882" y="1175"/>
                <a:ext cx="210" cy="201"/>
              </a:xfrm>
              <a:prstGeom prst="ellipse">
                <a:avLst/>
              </a:prstGeom>
              <a:solidFill>
                <a:srgbClr val="009900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pPr algn="ctr" fontAlgn="base"/>
                <a:r>
                  <a:rPr lang="en-US" altLang="zh-CN" sz="16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92201" name="AutoShape 41"/>
            <p:cNvSpPr>
              <a:spLocks noChangeArrowheads="1"/>
            </p:cNvSpPr>
            <p:nvPr/>
          </p:nvSpPr>
          <p:spPr bwMode="auto">
            <a:xfrm>
              <a:off x="1882" y="2205"/>
              <a:ext cx="845" cy="311"/>
            </a:xfrm>
            <a:prstGeom prst="flowChartAlternateProcess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Service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Reuse</a:t>
              </a:r>
            </a:p>
          </p:txBody>
        </p:sp>
        <p:sp>
          <p:nvSpPr>
            <p:cNvPr id="92202" name="AutoShape 42"/>
            <p:cNvSpPr>
              <a:spLocks noChangeArrowheads="1"/>
            </p:cNvSpPr>
            <p:nvPr/>
          </p:nvSpPr>
          <p:spPr bwMode="auto">
            <a:xfrm>
              <a:off x="1882" y="3043"/>
              <a:ext cx="907" cy="311"/>
            </a:xfrm>
            <a:prstGeom prst="flowChartAlternateProcess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System 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Reconfiguration</a:t>
              </a:r>
            </a:p>
          </p:txBody>
        </p:sp>
        <p:sp>
          <p:nvSpPr>
            <p:cNvPr id="92203" name="AutoShape 43"/>
            <p:cNvSpPr>
              <a:spLocks noChangeArrowheads="1"/>
            </p:cNvSpPr>
            <p:nvPr/>
          </p:nvSpPr>
          <p:spPr bwMode="auto">
            <a:xfrm>
              <a:off x="3760" y="2840"/>
              <a:ext cx="798" cy="421"/>
            </a:xfrm>
            <a:prstGeom prst="flowChartAlternateProcess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Service 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Change </a:t>
              </a:r>
            </a:p>
            <a:p>
              <a:pPr algn="ctr" fontAlgn="base"/>
              <a:r>
                <a:rPr lang="en-US" altLang="zh-CN" sz="1400">
                  <a:latin typeface="Arial" pitchFamily="34" charset="0"/>
                  <a:ea typeface="宋体" pitchFamily="2" charset="-122"/>
                  <a:cs typeface="Arial" pitchFamily="34" charset="0"/>
                </a:rPr>
                <a:t>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3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5A50-F1C3-4AB2-A265-93E14442B624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Modeling Motivations 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Varieties of Platforms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Varieties of Hardware Architecture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Pentium, PowerPC, PA-RISC, </a:t>
            </a:r>
            <a:r>
              <a:rPr lang="en-US" altLang="zh-CN" sz="2000" dirty="0" err="1"/>
              <a:t>Sparc</a:t>
            </a:r>
            <a:r>
              <a:rPr lang="en-US" altLang="zh-CN" sz="2000" dirty="0"/>
              <a:t>, 370, …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Variety of Networks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Ethernet, ATM, IP, SS7, </a:t>
            </a:r>
            <a:r>
              <a:rPr lang="en-US" altLang="zh-CN" sz="2000" dirty="0" err="1"/>
              <a:t>Applealk</a:t>
            </a:r>
            <a:r>
              <a:rPr lang="en-US" altLang="zh-CN" sz="2000" dirty="0"/>
              <a:t>, USB, </a:t>
            </a:r>
            <a:r>
              <a:rPr lang="en-US" altLang="zh-CN" sz="2000" dirty="0" err="1"/>
              <a:t>Firewire</a:t>
            </a:r>
            <a:r>
              <a:rPr lang="en-US" altLang="zh-CN" sz="2000" dirty="0"/>
              <a:t>, …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Variety of Programming Languages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C/C++. Java, VB, C#,…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Variety of Operating Systems</a:t>
            </a:r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Unix, Windows, NT/XP. Mainframe, Mobile, …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Variety of </a:t>
            </a:r>
            <a:r>
              <a:rPr lang="en-US" altLang="zh-CN" sz="2400" dirty="0" err="1"/>
              <a:t>Middlewares</a:t>
            </a:r>
            <a:endParaRPr lang="en-US" altLang="zh-CN" sz="2400" dirty="0"/>
          </a:p>
          <a:p>
            <a:pPr lvl="2">
              <a:lnSpc>
                <a:spcPct val="90000"/>
              </a:lnSpc>
            </a:pPr>
            <a:r>
              <a:rPr lang="en-US" altLang="zh-CN" sz="2000" dirty="0"/>
              <a:t>JAVA/CORBA, COM+/.NET, Web Services, ….</a:t>
            </a:r>
          </a:p>
        </p:txBody>
      </p:sp>
    </p:spTree>
    <p:extLst>
      <p:ext uri="{BB962C8B-B14F-4D97-AF65-F5344CB8AC3E}">
        <p14:creationId xmlns:p14="http://schemas.microsoft.com/office/powerpoint/2010/main" val="20922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069315" y="6545769"/>
            <a:ext cx="1008112" cy="312231"/>
          </a:xfrm>
        </p:spPr>
        <p:txBody>
          <a:bodyPr/>
          <a:lstStyle/>
          <a:p>
            <a:fld id="{E7DFBB5B-8318-4514-9350-5CE246496B90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Modeling Motivations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9356"/>
            <a:ext cx="7772400" cy="1924050"/>
          </a:xfrm>
        </p:spPr>
        <p:txBody>
          <a:bodyPr/>
          <a:lstStyle/>
          <a:p>
            <a:r>
              <a:rPr lang="en-US" altLang="zh-CN" dirty="0"/>
              <a:t>Integration challenges</a:t>
            </a:r>
          </a:p>
          <a:p>
            <a:pPr lvl="1"/>
            <a:r>
              <a:rPr lang="en-US" altLang="zh-CN" dirty="0"/>
              <a:t>Integration across middleware</a:t>
            </a:r>
          </a:p>
          <a:p>
            <a:pPr lvl="1"/>
            <a:r>
              <a:rPr lang="en-US" altLang="zh-CN" dirty="0"/>
              <a:t>System design across middleware</a:t>
            </a:r>
          </a:p>
        </p:txBody>
      </p:sp>
      <p:grpSp>
        <p:nvGrpSpPr>
          <p:cNvPr id="96260" name="Group 4"/>
          <p:cNvGrpSpPr>
            <a:grpSpLocks/>
          </p:cNvGrpSpPr>
          <p:nvPr/>
        </p:nvGrpSpPr>
        <p:grpSpPr bwMode="auto">
          <a:xfrm>
            <a:off x="2743200" y="2924944"/>
            <a:ext cx="3505200" cy="1524000"/>
            <a:chOff x="1776" y="2064"/>
            <a:chExt cx="2832" cy="1296"/>
          </a:xfrm>
        </p:grpSpPr>
        <p:sp>
          <p:nvSpPr>
            <p:cNvPr id="96261" name="Rectangle 5"/>
            <p:cNvSpPr>
              <a:spLocks noChangeArrowheads="1"/>
            </p:cNvSpPr>
            <p:nvPr/>
          </p:nvSpPr>
          <p:spPr bwMode="auto">
            <a:xfrm>
              <a:off x="177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62" name="AutoShape 6"/>
            <p:cNvSpPr>
              <a:spLocks noChangeArrowheads="1"/>
            </p:cNvSpPr>
            <p:nvPr/>
          </p:nvSpPr>
          <p:spPr bwMode="auto">
            <a:xfrm>
              <a:off x="187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63" name="AutoShape 7"/>
            <p:cNvSpPr>
              <a:spLocks noChangeArrowheads="1"/>
            </p:cNvSpPr>
            <p:nvPr/>
          </p:nvSpPr>
          <p:spPr bwMode="auto">
            <a:xfrm>
              <a:off x="187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64" name="AutoShape 8"/>
            <p:cNvSpPr>
              <a:spLocks noChangeArrowheads="1"/>
            </p:cNvSpPr>
            <p:nvPr/>
          </p:nvSpPr>
          <p:spPr bwMode="auto">
            <a:xfrm>
              <a:off x="182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249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66" name="AutoShape 10"/>
            <p:cNvSpPr>
              <a:spLocks noChangeArrowheads="1"/>
            </p:cNvSpPr>
            <p:nvPr/>
          </p:nvSpPr>
          <p:spPr bwMode="auto">
            <a:xfrm>
              <a:off x="259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67" name="AutoShape 11"/>
            <p:cNvSpPr>
              <a:spLocks noChangeArrowheads="1"/>
            </p:cNvSpPr>
            <p:nvPr/>
          </p:nvSpPr>
          <p:spPr bwMode="auto">
            <a:xfrm>
              <a:off x="259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68" name="AutoShape 12"/>
            <p:cNvSpPr>
              <a:spLocks noChangeArrowheads="1"/>
            </p:cNvSpPr>
            <p:nvPr/>
          </p:nvSpPr>
          <p:spPr bwMode="auto">
            <a:xfrm>
              <a:off x="254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>
              <a:off x="321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70" name="AutoShape 14"/>
            <p:cNvSpPr>
              <a:spLocks noChangeArrowheads="1"/>
            </p:cNvSpPr>
            <p:nvPr/>
          </p:nvSpPr>
          <p:spPr bwMode="auto">
            <a:xfrm>
              <a:off x="331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71" name="AutoShape 15"/>
            <p:cNvSpPr>
              <a:spLocks noChangeArrowheads="1"/>
            </p:cNvSpPr>
            <p:nvPr/>
          </p:nvSpPr>
          <p:spPr bwMode="auto">
            <a:xfrm>
              <a:off x="331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72" name="AutoShape 16"/>
            <p:cNvSpPr>
              <a:spLocks noChangeArrowheads="1"/>
            </p:cNvSpPr>
            <p:nvPr/>
          </p:nvSpPr>
          <p:spPr bwMode="auto">
            <a:xfrm>
              <a:off x="326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73" name="Rectangle 17"/>
            <p:cNvSpPr>
              <a:spLocks noChangeArrowheads="1"/>
            </p:cNvSpPr>
            <p:nvPr/>
          </p:nvSpPr>
          <p:spPr bwMode="auto">
            <a:xfrm>
              <a:off x="393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74" name="AutoShape 18"/>
            <p:cNvSpPr>
              <a:spLocks noChangeArrowheads="1"/>
            </p:cNvSpPr>
            <p:nvPr/>
          </p:nvSpPr>
          <p:spPr bwMode="auto">
            <a:xfrm>
              <a:off x="403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75" name="AutoShape 19"/>
            <p:cNvSpPr>
              <a:spLocks noChangeArrowheads="1"/>
            </p:cNvSpPr>
            <p:nvPr/>
          </p:nvSpPr>
          <p:spPr bwMode="auto">
            <a:xfrm>
              <a:off x="403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76" name="AutoShape 20"/>
            <p:cNvSpPr>
              <a:spLocks noChangeArrowheads="1"/>
            </p:cNvSpPr>
            <p:nvPr/>
          </p:nvSpPr>
          <p:spPr bwMode="auto">
            <a:xfrm>
              <a:off x="398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77" name="AutoShape 21"/>
            <p:cNvSpPr>
              <a:spLocks noChangeArrowheads="1"/>
            </p:cNvSpPr>
            <p:nvPr/>
          </p:nvSpPr>
          <p:spPr bwMode="auto">
            <a:xfrm>
              <a:off x="1776" y="2496"/>
              <a:ext cx="2832" cy="2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Middleware</a:t>
              </a:r>
            </a:p>
          </p:txBody>
        </p:sp>
      </p:grpSp>
      <p:grpSp>
        <p:nvGrpSpPr>
          <p:cNvPr id="96278" name="Group 22"/>
          <p:cNvGrpSpPr>
            <a:grpSpLocks/>
          </p:cNvGrpSpPr>
          <p:nvPr/>
        </p:nvGrpSpPr>
        <p:grpSpPr bwMode="auto">
          <a:xfrm>
            <a:off x="228600" y="4677544"/>
            <a:ext cx="3505200" cy="1524000"/>
            <a:chOff x="1776" y="2064"/>
            <a:chExt cx="2832" cy="1296"/>
          </a:xfrm>
        </p:grpSpPr>
        <p:sp>
          <p:nvSpPr>
            <p:cNvPr id="96279" name="Rectangle 23"/>
            <p:cNvSpPr>
              <a:spLocks noChangeArrowheads="1"/>
            </p:cNvSpPr>
            <p:nvPr/>
          </p:nvSpPr>
          <p:spPr bwMode="auto">
            <a:xfrm>
              <a:off x="177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0" name="AutoShape 24"/>
            <p:cNvSpPr>
              <a:spLocks noChangeArrowheads="1"/>
            </p:cNvSpPr>
            <p:nvPr/>
          </p:nvSpPr>
          <p:spPr bwMode="auto">
            <a:xfrm>
              <a:off x="187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81" name="AutoShape 25"/>
            <p:cNvSpPr>
              <a:spLocks noChangeArrowheads="1"/>
            </p:cNvSpPr>
            <p:nvPr/>
          </p:nvSpPr>
          <p:spPr bwMode="auto">
            <a:xfrm>
              <a:off x="187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82" name="AutoShape 26"/>
            <p:cNvSpPr>
              <a:spLocks noChangeArrowheads="1"/>
            </p:cNvSpPr>
            <p:nvPr/>
          </p:nvSpPr>
          <p:spPr bwMode="auto">
            <a:xfrm>
              <a:off x="182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83" name="Rectangle 27"/>
            <p:cNvSpPr>
              <a:spLocks noChangeArrowheads="1"/>
            </p:cNvSpPr>
            <p:nvPr/>
          </p:nvSpPr>
          <p:spPr bwMode="auto">
            <a:xfrm>
              <a:off x="249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4" name="AutoShape 28"/>
            <p:cNvSpPr>
              <a:spLocks noChangeArrowheads="1"/>
            </p:cNvSpPr>
            <p:nvPr/>
          </p:nvSpPr>
          <p:spPr bwMode="auto">
            <a:xfrm>
              <a:off x="259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85" name="AutoShape 29"/>
            <p:cNvSpPr>
              <a:spLocks noChangeArrowheads="1"/>
            </p:cNvSpPr>
            <p:nvPr/>
          </p:nvSpPr>
          <p:spPr bwMode="auto">
            <a:xfrm>
              <a:off x="259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86" name="AutoShape 30"/>
            <p:cNvSpPr>
              <a:spLocks noChangeArrowheads="1"/>
            </p:cNvSpPr>
            <p:nvPr/>
          </p:nvSpPr>
          <p:spPr bwMode="auto">
            <a:xfrm>
              <a:off x="254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87" name="Rectangle 31"/>
            <p:cNvSpPr>
              <a:spLocks noChangeArrowheads="1"/>
            </p:cNvSpPr>
            <p:nvPr/>
          </p:nvSpPr>
          <p:spPr bwMode="auto">
            <a:xfrm>
              <a:off x="321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88" name="AutoShape 32"/>
            <p:cNvSpPr>
              <a:spLocks noChangeArrowheads="1"/>
            </p:cNvSpPr>
            <p:nvPr/>
          </p:nvSpPr>
          <p:spPr bwMode="auto">
            <a:xfrm>
              <a:off x="331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89" name="AutoShape 33"/>
            <p:cNvSpPr>
              <a:spLocks noChangeArrowheads="1"/>
            </p:cNvSpPr>
            <p:nvPr/>
          </p:nvSpPr>
          <p:spPr bwMode="auto">
            <a:xfrm>
              <a:off x="331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90" name="AutoShape 34"/>
            <p:cNvSpPr>
              <a:spLocks noChangeArrowheads="1"/>
            </p:cNvSpPr>
            <p:nvPr/>
          </p:nvSpPr>
          <p:spPr bwMode="auto">
            <a:xfrm>
              <a:off x="326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91" name="Rectangle 35"/>
            <p:cNvSpPr>
              <a:spLocks noChangeArrowheads="1"/>
            </p:cNvSpPr>
            <p:nvPr/>
          </p:nvSpPr>
          <p:spPr bwMode="auto">
            <a:xfrm>
              <a:off x="393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92" name="AutoShape 36"/>
            <p:cNvSpPr>
              <a:spLocks noChangeArrowheads="1"/>
            </p:cNvSpPr>
            <p:nvPr/>
          </p:nvSpPr>
          <p:spPr bwMode="auto">
            <a:xfrm>
              <a:off x="403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93" name="AutoShape 37"/>
            <p:cNvSpPr>
              <a:spLocks noChangeArrowheads="1"/>
            </p:cNvSpPr>
            <p:nvPr/>
          </p:nvSpPr>
          <p:spPr bwMode="auto">
            <a:xfrm>
              <a:off x="403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294" name="AutoShape 38"/>
            <p:cNvSpPr>
              <a:spLocks noChangeArrowheads="1"/>
            </p:cNvSpPr>
            <p:nvPr/>
          </p:nvSpPr>
          <p:spPr bwMode="auto">
            <a:xfrm>
              <a:off x="398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295" name="AutoShape 39"/>
            <p:cNvSpPr>
              <a:spLocks noChangeArrowheads="1"/>
            </p:cNvSpPr>
            <p:nvPr/>
          </p:nvSpPr>
          <p:spPr bwMode="auto">
            <a:xfrm>
              <a:off x="1776" y="2496"/>
              <a:ext cx="2832" cy="2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Middleware</a:t>
              </a:r>
            </a:p>
          </p:txBody>
        </p:sp>
      </p:grpSp>
      <p:grpSp>
        <p:nvGrpSpPr>
          <p:cNvPr id="96296" name="Group 40"/>
          <p:cNvGrpSpPr>
            <a:grpSpLocks/>
          </p:cNvGrpSpPr>
          <p:nvPr/>
        </p:nvGrpSpPr>
        <p:grpSpPr bwMode="auto">
          <a:xfrm>
            <a:off x="5029200" y="4677544"/>
            <a:ext cx="3505200" cy="1524000"/>
            <a:chOff x="1776" y="2064"/>
            <a:chExt cx="2832" cy="1296"/>
          </a:xfrm>
        </p:grpSpPr>
        <p:sp>
          <p:nvSpPr>
            <p:cNvPr id="96297" name="Rectangle 41"/>
            <p:cNvSpPr>
              <a:spLocks noChangeArrowheads="1"/>
            </p:cNvSpPr>
            <p:nvPr/>
          </p:nvSpPr>
          <p:spPr bwMode="auto">
            <a:xfrm>
              <a:off x="177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298" name="AutoShape 42"/>
            <p:cNvSpPr>
              <a:spLocks noChangeArrowheads="1"/>
            </p:cNvSpPr>
            <p:nvPr/>
          </p:nvSpPr>
          <p:spPr bwMode="auto">
            <a:xfrm>
              <a:off x="187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299" name="AutoShape 43"/>
            <p:cNvSpPr>
              <a:spLocks noChangeArrowheads="1"/>
            </p:cNvSpPr>
            <p:nvPr/>
          </p:nvSpPr>
          <p:spPr bwMode="auto">
            <a:xfrm>
              <a:off x="187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300" name="AutoShape 44"/>
            <p:cNvSpPr>
              <a:spLocks noChangeArrowheads="1"/>
            </p:cNvSpPr>
            <p:nvPr/>
          </p:nvSpPr>
          <p:spPr bwMode="auto">
            <a:xfrm>
              <a:off x="182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301" name="Rectangle 45"/>
            <p:cNvSpPr>
              <a:spLocks noChangeArrowheads="1"/>
            </p:cNvSpPr>
            <p:nvPr/>
          </p:nvSpPr>
          <p:spPr bwMode="auto">
            <a:xfrm>
              <a:off x="249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302" name="AutoShape 46"/>
            <p:cNvSpPr>
              <a:spLocks noChangeArrowheads="1"/>
            </p:cNvSpPr>
            <p:nvPr/>
          </p:nvSpPr>
          <p:spPr bwMode="auto">
            <a:xfrm>
              <a:off x="259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303" name="AutoShape 47"/>
            <p:cNvSpPr>
              <a:spLocks noChangeArrowheads="1"/>
            </p:cNvSpPr>
            <p:nvPr/>
          </p:nvSpPr>
          <p:spPr bwMode="auto">
            <a:xfrm>
              <a:off x="259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304" name="AutoShape 48"/>
            <p:cNvSpPr>
              <a:spLocks noChangeArrowheads="1"/>
            </p:cNvSpPr>
            <p:nvPr/>
          </p:nvSpPr>
          <p:spPr bwMode="auto">
            <a:xfrm>
              <a:off x="254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305" name="Rectangle 49"/>
            <p:cNvSpPr>
              <a:spLocks noChangeArrowheads="1"/>
            </p:cNvSpPr>
            <p:nvPr/>
          </p:nvSpPr>
          <p:spPr bwMode="auto">
            <a:xfrm>
              <a:off x="321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306" name="AutoShape 50"/>
            <p:cNvSpPr>
              <a:spLocks noChangeArrowheads="1"/>
            </p:cNvSpPr>
            <p:nvPr/>
          </p:nvSpPr>
          <p:spPr bwMode="auto">
            <a:xfrm>
              <a:off x="331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307" name="AutoShape 51"/>
            <p:cNvSpPr>
              <a:spLocks noChangeArrowheads="1"/>
            </p:cNvSpPr>
            <p:nvPr/>
          </p:nvSpPr>
          <p:spPr bwMode="auto">
            <a:xfrm>
              <a:off x="331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308" name="AutoShape 52"/>
            <p:cNvSpPr>
              <a:spLocks noChangeArrowheads="1"/>
            </p:cNvSpPr>
            <p:nvPr/>
          </p:nvSpPr>
          <p:spPr bwMode="auto">
            <a:xfrm>
              <a:off x="326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309" name="Rectangle 53"/>
            <p:cNvSpPr>
              <a:spLocks noChangeArrowheads="1"/>
            </p:cNvSpPr>
            <p:nvPr/>
          </p:nvSpPr>
          <p:spPr bwMode="auto">
            <a:xfrm>
              <a:off x="3936" y="2400"/>
              <a:ext cx="672" cy="96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310" name="AutoShape 54"/>
            <p:cNvSpPr>
              <a:spLocks noChangeArrowheads="1"/>
            </p:cNvSpPr>
            <p:nvPr/>
          </p:nvSpPr>
          <p:spPr bwMode="auto">
            <a:xfrm>
              <a:off x="4032" y="3072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H/W</a:t>
              </a:r>
            </a:p>
          </p:txBody>
        </p:sp>
        <p:sp>
          <p:nvSpPr>
            <p:cNvPr id="96311" name="AutoShape 55"/>
            <p:cNvSpPr>
              <a:spLocks noChangeArrowheads="1"/>
            </p:cNvSpPr>
            <p:nvPr/>
          </p:nvSpPr>
          <p:spPr bwMode="auto">
            <a:xfrm>
              <a:off x="4032" y="2784"/>
              <a:ext cx="480" cy="2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OS</a:t>
              </a:r>
            </a:p>
          </p:txBody>
        </p:sp>
        <p:sp>
          <p:nvSpPr>
            <p:cNvPr id="96312" name="AutoShape 56"/>
            <p:cNvSpPr>
              <a:spLocks noChangeArrowheads="1"/>
            </p:cNvSpPr>
            <p:nvPr/>
          </p:nvSpPr>
          <p:spPr bwMode="auto">
            <a:xfrm>
              <a:off x="3984" y="206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App. </a:t>
              </a:r>
            </a:p>
          </p:txBody>
        </p:sp>
        <p:sp>
          <p:nvSpPr>
            <p:cNvPr id="96313" name="AutoShape 57"/>
            <p:cNvSpPr>
              <a:spLocks noChangeArrowheads="1"/>
            </p:cNvSpPr>
            <p:nvPr/>
          </p:nvSpPr>
          <p:spPr bwMode="auto">
            <a:xfrm>
              <a:off x="1776" y="2496"/>
              <a:ext cx="2832" cy="24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Middleware</a:t>
              </a:r>
            </a:p>
          </p:txBody>
        </p:sp>
      </p:grpSp>
      <p:grpSp>
        <p:nvGrpSpPr>
          <p:cNvPr id="96314" name="Group 58"/>
          <p:cNvGrpSpPr>
            <a:grpSpLocks/>
          </p:cNvGrpSpPr>
          <p:nvPr/>
        </p:nvGrpSpPr>
        <p:grpSpPr bwMode="auto">
          <a:xfrm>
            <a:off x="990600" y="3077344"/>
            <a:ext cx="7924800" cy="2743200"/>
            <a:chOff x="624" y="2160"/>
            <a:chExt cx="4992" cy="1728"/>
          </a:xfrm>
        </p:grpSpPr>
        <p:sp>
          <p:nvSpPr>
            <p:cNvPr id="96315" name="Oval 59"/>
            <p:cNvSpPr>
              <a:spLocks noChangeArrowheads="1"/>
            </p:cNvSpPr>
            <p:nvPr/>
          </p:nvSpPr>
          <p:spPr bwMode="auto">
            <a:xfrm>
              <a:off x="624" y="2160"/>
              <a:ext cx="4464" cy="1728"/>
            </a:xfrm>
            <a:prstGeom prst="ellipse">
              <a:avLst/>
            </a:prstGeom>
            <a:noFill/>
            <a:ln w="57150" algn="ctr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316" name="AutoShape 60"/>
            <p:cNvSpPr>
              <a:spLocks noChangeArrowheads="1"/>
            </p:cNvSpPr>
            <p:nvPr/>
          </p:nvSpPr>
          <p:spPr bwMode="auto">
            <a:xfrm>
              <a:off x="4272" y="2208"/>
              <a:ext cx="1344" cy="768"/>
            </a:xfrm>
            <a:prstGeom prst="flowChartDocument">
              <a:avLst/>
            </a:prstGeom>
            <a:solidFill>
              <a:srgbClr val="EEBFB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/>
              <a:r>
                <a:rPr lang="en-US" altLang="zh-CN">
                  <a:latin typeface="Arial" pitchFamily="34" charset="0"/>
                  <a:ea typeface="宋体" pitchFamily="2" charset="-122"/>
                </a:rPr>
                <a:t>Cross Middleware</a:t>
              </a:r>
            </a:p>
            <a:p>
              <a:pPr fontAlgn="base">
                <a:buFontTx/>
                <a:buChar char="-"/>
              </a:pPr>
              <a:r>
                <a:rPr lang="en-US" altLang="zh-CN">
                  <a:latin typeface="Arial" pitchFamily="34" charset="0"/>
                  <a:ea typeface="宋体" pitchFamily="2" charset="-122"/>
                </a:rPr>
                <a:t>Integration</a:t>
              </a:r>
            </a:p>
            <a:p>
              <a:pPr fontAlgn="base">
                <a:buFontTx/>
                <a:buChar char="-"/>
              </a:pPr>
              <a:r>
                <a:rPr lang="en-US" altLang="zh-CN">
                  <a:latin typeface="Arial" pitchFamily="34" charset="0"/>
                  <a:ea typeface="宋体" pitchFamily="2" charset="-122"/>
                </a:rPr>
                <a:t>System 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61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FA3A9-8BDB-4531-A6C7-6AE67055F8E8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Modeling Motivations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To allow definition of machine-readable application and data models which allow long-term flexibility of 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Implementation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New implementation infrastructure can be integrated or targeted by existing designs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Integration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Automate the production of data integration bridges and the connection to new integration infrastructures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Maintenance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The design is available in a machine-readable form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Testing and simulation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The developed models can be validated against requirements, tested against various infrastructures and can used to directly simulate the behavior of the system being designed. </a:t>
            </a:r>
          </a:p>
        </p:txBody>
      </p:sp>
    </p:spTree>
    <p:extLst>
      <p:ext uri="{BB962C8B-B14F-4D97-AF65-F5344CB8AC3E}">
        <p14:creationId xmlns:p14="http://schemas.microsoft.com/office/powerpoint/2010/main" val="303620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EE67-E988-4848-8346-748CAF1CE302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OMG Modeling Activities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1989: OMG established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Standardization of Distributed Object Middleware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1995: CORBA 2; 2002: CORBA 3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Modeling Standardization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1997: UML (Unfied Modeling Language)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1997: MOF (Meta Object Facility)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1999: XMI (XML Metadata Interchange)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2001: Application-Specific UML Profiles (EDOC, EAI)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Architecture (Reference Model)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1990: OMA (Object Management Architecture)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</a:rPr>
              <a:t>2001: MDA (Model Driven Architecture)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2001-: starting standardization based on MDA</a:t>
            </a:r>
          </a:p>
        </p:txBody>
      </p:sp>
    </p:spTree>
    <p:extLst>
      <p:ext uri="{BB962C8B-B14F-4D97-AF65-F5344CB8AC3E}">
        <p14:creationId xmlns:p14="http://schemas.microsoft.com/office/powerpoint/2010/main" val="8972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12D23-D4BE-4E5D-BA7E-0EDA0AF74206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OMG Modeling Standards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UML: Unified Modeling Language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Address the modeling of architecture, objects, interactions between objects, data modeling aspects as well as the design aspects including construction and assemble.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XMI: XML Metadata Interchange 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A standard interchange mechanism used between various tools, repositories and middleware. </a:t>
            </a:r>
          </a:p>
          <a:p>
            <a:pPr>
              <a:lnSpc>
                <a:spcPct val="90000"/>
              </a:lnSpc>
            </a:pPr>
            <a:r>
              <a:rPr lang="en-US" altLang="zh-CN" sz="2400"/>
              <a:t>MOF: Meta Object Facility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Provides the standard modeling and interchange constructs. </a:t>
            </a:r>
          </a:p>
          <a:p>
            <a:pPr>
              <a:lnSpc>
                <a:spcPct val="90000"/>
              </a:lnSpc>
            </a:pPr>
            <a:r>
              <a:rPr lang="en-US" altLang="zh-CN" sz="2400">
                <a:solidFill>
                  <a:srgbClr val="800000"/>
                </a:solidFill>
              </a:rPr>
              <a:t>MDA: Model Driven Architecture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</a:rPr>
              <a:t>Build upon and leveraging the value of OMG’s established modeling standards</a:t>
            </a:r>
          </a:p>
          <a:p>
            <a:pPr lvl="1">
              <a:lnSpc>
                <a:spcPct val="90000"/>
              </a:lnSpc>
            </a:pPr>
            <a:r>
              <a:rPr lang="en-US" altLang="zh-CN" sz="2000">
                <a:solidFill>
                  <a:srgbClr val="800000"/>
                </a:solidFill>
              </a:rPr>
              <a:t>Can be realized using any major open or proprietary platform, including CORBA, Java, .NET, XMI/XML, and Web-Based platforms.</a:t>
            </a:r>
            <a:r>
              <a:rPr lang="en-US" altLang="zh-CN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27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4685-E1D0-4209-B884-ED0D74751332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OMG Model-Driven Architecture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/>
              <a:t>Provides an open, vendor-neutral approach to the challenge of business and technology change. </a:t>
            </a:r>
          </a:p>
          <a:p>
            <a:pPr>
              <a:lnSpc>
                <a:spcPct val="80000"/>
              </a:lnSpc>
            </a:pPr>
            <a:r>
              <a:rPr lang="en-US" altLang="zh-CN" sz="2400"/>
              <a:t>Separates the specification of the operation of a system from the details of the way that system uses the capabilities of its platform</a:t>
            </a:r>
          </a:p>
          <a:p>
            <a:pPr>
              <a:lnSpc>
                <a:spcPct val="80000"/>
              </a:lnSpc>
            </a:pPr>
            <a:r>
              <a:rPr lang="en-US" altLang="zh-CN" sz="2400"/>
              <a:t>Provides an approach for, and enables tools to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Specify a system independently of the platform that supports it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Specify platforms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Choose a particular platform for the system, and 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Transform the system specification into one for a particular platform</a:t>
            </a:r>
          </a:p>
          <a:p>
            <a:pPr>
              <a:lnSpc>
                <a:spcPct val="80000"/>
              </a:lnSpc>
            </a:pPr>
            <a:r>
              <a:rPr lang="en-US" altLang="zh-CN" sz="2400"/>
              <a:t>The goals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Portability, Interoperability, Reusability through Architectural Separation of Concerns</a:t>
            </a:r>
          </a:p>
        </p:txBody>
      </p:sp>
    </p:spTree>
    <p:extLst>
      <p:ext uri="{BB962C8B-B14F-4D97-AF65-F5344CB8AC3E}">
        <p14:creationId xmlns:p14="http://schemas.microsoft.com/office/powerpoint/2010/main" val="417063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6A1A-793D-4742-A17F-493F4594DE72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MDA in the Context</a:t>
            </a:r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0768"/>
            <a:ext cx="6477000" cy="509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70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SOA</a:t>
            </a:r>
          </a:p>
          <a:p>
            <a:pPr lvl="1"/>
            <a:r>
              <a:rPr lang="en-US" altLang="zh-CN" dirty="0" smtClean="0"/>
              <a:t>Business drivers</a:t>
            </a:r>
          </a:p>
          <a:p>
            <a:pPr lvl="1"/>
            <a:r>
              <a:rPr lang="en-US" altLang="zh-CN" dirty="0" smtClean="0"/>
              <a:t>SOA protocols stack</a:t>
            </a:r>
          </a:p>
          <a:p>
            <a:pPr lvl="1"/>
            <a:r>
              <a:rPr lang="en-US" altLang="zh-CN" dirty="0" smtClean="0"/>
              <a:t>Service and component</a:t>
            </a:r>
          </a:p>
          <a:p>
            <a:r>
              <a:rPr lang="en-US" altLang="zh-CN" dirty="0" smtClean="0"/>
              <a:t>SOAD </a:t>
            </a:r>
          </a:p>
          <a:p>
            <a:pPr lvl="1"/>
            <a:r>
              <a:rPr lang="en-US" altLang="zh-CN" dirty="0" smtClean="0"/>
              <a:t>Service-oriented analysis</a:t>
            </a:r>
          </a:p>
          <a:p>
            <a:pPr lvl="1"/>
            <a:r>
              <a:rPr lang="en-US" altLang="zh-CN" dirty="0" smtClean="0"/>
              <a:t>Service-oriented design</a:t>
            </a:r>
          </a:p>
          <a:p>
            <a:pPr lvl="1"/>
            <a:r>
              <a:rPr lang="en-US" altLang="zh-CN" dirty="0" smtClean="0"/>
              <a:t>Service-oriented 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868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5506-9D17-411F-BC0D-3A7E6967FE09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MDA Models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/>
              <a:t>CIM: Computation Independent Model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 computation independent view of the system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Articulates the requirements, but hides the details of implementation and system implementation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Bridges the gap between domain experts and technology experts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PIM: Platform Independent Model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 platform independent view of the system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Exhibits a sufficient degree of independence so as to enable its mapping to one or more platforms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Achieved by defined a set of services in a way that abstracts technical details. </a:t>
            </a:r>
          </a:p>
          <a:p>
            <a:pPr>
              <a:lnSpc>
                <a:spcPct val="80000"/>
              </a:lnSpc>
            </a:pPr>
            <a:r>
              <a:rPr lang="en-US" altLang="zh-CN" sz="2000"/>
              <a:t>PSM: Platform Specific Model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 platform specific view of the system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Combines the specifications in PIM with the details that specify how that system uses a particular type of platform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476375" y="5661025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CIM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492500" y="5661025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PIM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5508625" y="5661025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PSM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 rot="10800000" flipH="1">
            <a:off x="2857500" y="5719763"/>
            <a:ext cx="457200" cy="4857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4859338" y="5734050"/>
            <a:ext cx="457200" cy="4857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61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5C62B-FE53-4CB0-AE49-1DB535FC0F91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Model Transformation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Model transformation is the process of converting one model to another model of the same system.</a:t>
            </a:r>
          </a:p>
          <a:p>
            <a:pPr lvl="1"/>
            <a:r>
              <a:rPr lang="en-US" altLang="zh-CN"/>
              <a:t>Marking</a:t>
            </a:r>
          </a:p>
          <a:p>
            <a:pPr lvl="1"/>
            <a:r>
              <a:rPr lang="en-US" altLang="zh-CN"/>
              <a:t>Metamodel Transformation</a:t>
            </a:r>
          </a:p>
          <a:p>
            <a:pPr lvl="1"/>
            <a:r>
              <a:rPr lang="en-US" altLang="zh-CN"/>
              <a:t>Model Transformation</a:t>
            </a:r>
          </a:p>
          <a:p>
            <a:pPr lvl="1"/>
            <a:r>
              <a:rPr lang="en-US" altLang="zh-CN"/>
              <a:t>Pattern Application</a:t>
            </a:r>
          </a:p>
          <a:p>
            <a:pPr lvl="1"/>
            <a:r>
              <a:rPr lang="en-US" altLang="zh-CN"/>
              <a:t>Model Merging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019800" y="2971800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CIM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6019800" y="4114800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PIM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6019800" y="5257800"/>
            <a:ext cx="1143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PSM</a:t>
            </a:r>
          </a:p>
        </p:txBody>
      </p:sp>
      <p:sp>
        <p:nvSpPr>
          <p:cNvPr id="105479" name="AutoShape 7"/>
          <p:cNvSpPr>
            <a:spLocks noChangeArrowheads="1"/>
          </p:cNvSpPr>
          <p:nvPr/>
        </p:nvSpPr>
        <p:spPr bwMode="auto">
          <a:xfrm rot="5400000">
            <a:off x="6338888" y="3643312"/>
            <a:ext cx="457200" cy="4857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 rot="5400000">
            <a:off x="6338888" y="4786312"/>
            <a:ext cx="457200" cy="485775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5481" name="Group 9"/>
          <p:cNvGrpSpPr>
            <a:grpSpLocks/>
          </p:cNvGrpSpPr>
          <p:nvPr/>
        </p:nvGrpSpPr>
        <p:grpSpPr bwMode="auto">
          <a:xfrm>
            <a:off x="7086600" y="3544888"/>
            <a:ext cx="1246188" cy="1798637"/>
            <a:chOff x="4464" y="2233"/>
            <a:chExt cx="785" cy="1133"/>
          </a:xfrm>
        </p:grpSpPr>
        <p:sp>
          <p:nvSpPr>
            <p:cNvPr id="105482" name="AutoShape 10"/>
            <p:cNvSpPr>
              <a:spLocks/>
            </p:cNvSpPr>
            <p:nvPr/>
          </p:nvSpPr>
          <p:spPr bwMode="auto">
            <a:xfrm>
              <a:off x="4464" y="2400"/>
              <a:ext cx="480" cy="768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4941" y="2233"/>
              <a:ext cx="308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/>
            <a:p>
              <a:pPr algn="ctr" fontAlgn="base"/>
              <a:r>
                <a:rPr lang="en-US" altLang="zh-CN" sz="2000" b="0">
                  <a:latin typeface="Arial" pitchFamily="34" charset="0"/>
                  <a:ea typeface="宋体" pitchFamily="2" charset="-122"/>
                </a:rPr>
                <a:t>Transformation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61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AE5-E2E2-4AA4-9267-C78B52039C30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MDA Story</a:t>
            </a:r>
          </a:p>
        </p:txBody>
      </p:sp>
      <p:sp>
        <p:nvSpPr>
          <p:cNvPr id="106499" name="AutoShape 3"/>
          <p:cNvSpPr>
            <a:spLocks noChangeArrowheads="1"/>
          </p:cNvSpPr>
          <p:nvPr/>
        </p:nvSpPr>
        <p:spPr bwMode="auto">
          <a:xfrm>
            <a:off x="2667000" y="1600200"/>
            <a:ext cx="39624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5F1F9"/>
              </a:gs>
              <a:gs pos="100000">
                <a:srgbClr val="A5F1F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Platform Independent Model (PIM)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990600" y="5410200"/>
            <a:ext cx="2057400" cy="990600"/>
          </a:xfrm>
          <a:prstGeom prst="flowChartDocument">
            <a:avLst/>
          </a:prstGeom>
          <a:gradFill rotWithShape="1">
            <a:gsLst>
              <a:gs pos="0">
                <a:srgbClr val="006600">
                  <a:alpha val="80000"/>
                </a:srgbClr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0066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Implementation 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In  EJB</a:t>
            </a: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6172200" y="5410200"/>
            <a:ext cx="2057400" cy="990600"/>
          </a:xfrm>
          <a:prstGeom prst="flowChartDocument">
            <a:avLst/>
          </a:prstGeom>
          <a:gradFill rotWithShape="1">
            <a:gsLst>
              <a:gs pos="0">
                <a:srgbClr val="006600">
                  <a:alpha val="80000"/>
                </a:srgbClr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ebXML message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Definition  </a:t>
            </a:r>
          </a:p>
        </p:txBody>
      </p:sp>
      <p:grpSp>
        <p:nvGrpSpPr>
          <p:cNvPr id="106502" name="Group 6"/>
          <p:cNvGrpSpPr>
            <a:grpSpLocks/>
          </p:cNvGrpSpPr>
          <p:nvPr/>
        </p:nvGrpSpPr>
        <p:grpSpPr bwMode="auto">
          <a:xfrm>
            <a:off x="3733800" y="4572000"/>
            <a:ext cx="1600200" cy="762000"/>
            <a:chOff x="2312" y="1157"/>
            <a:chExt cx="1163" cy="672"/>
          </a:xfrm>
        </p:grpSpPr>
        <p:sp>
          <p:nvSpPr>
            <p:cNvPr id="106503" name="Freeform 7"/>
            <p:cNvSpPr>
              <a:spLocks/>
            </p:cNvSpPr>
            <p:nvPr/>
          </p:nvSpPr>
          <p:spPr bwMode="auto">
            <a:xfrm>
              <a:off x="3008" y="1636"/>
              <a:ext cx="110" cy="87"/>
            </a:xfrm>
            <a:custGeom>
              <a:avLst/>
              <a:gdLst>
                <a:gd name="T0" fmla="*/ 219 w 219"/>
                <a:gd name="T1" fmla="*/ 118 h 173"/>
                <a:gd name="T2" fmla="*/ 20 w 219"/>
                <a:gd name="T3" fmla="*/ 0 h 173"/>
                <a:gd name="T4" fmla="*/ 0 w 219"/>
                <a:gd name="T5" fmla="*/ 53 h 173"/>
                <a:gd name="T6" fmla="*/ 212 w 219"/>
                <a:gd name="T7" fmla="*/ 173 h 173"/>
                <a:gd name="T8" fmla="*/ 219 w 219"/>
                <a:gd name="T9" fmla="*/ 118 h 173"/>
                <a:gd name="T10" fmla="*/ 219 w 219"/>
                <a:gd name="T11" fmla="*/ 11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173">
                  <a:moveTo>
                    <a:pt x="219" y="118"/>
                  </a:moveTo>
                  <a:lnTo>
                    <a:pt x="20" y="0"/>
                  </a:lnTo>
                  <a:lnTo>
                    <a:pt x="0" y="53"/>
                  </a:lnTo>
                  <a:lnTo>
                    <a:pt x="212" y="173"/>
                  </a:lnTo>
                  <a:lnTo>
                    <a:pt x="219" y="118"/>
                  </a:lnTo>
                  <a:lnTo>
                    <a:pt x="219" y="11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4" name="Freeform 8"/>
            <p:cNvSpPr>
              <a:spLocks/>
            </p:cNvSpPr>
            <p:nvPr/>
          </p:nvSpPr>
          <p:spPr bwMode="auto">
            <a:xfrm>
              <a:off x="3006" y="1648"/>
              <a:ext cx="109" cy="86"/>
            </a:xfrm>
            <a:custGeom>
              <a:avLst/>
              <a:gdLst>
                <a:gd name="T0" fmla="*/ 216 w 216"/>
                <a:gd name="T1" fmla="*/ 21 h 171"/>
                <a:gd name="T2" fmla="*/ 0 w 216"/>
                <a:gd name="T3" fmla="*/ 171 h 171"/>
                <a:gd name="T4" fmla="*/ 3 w 216"/>
                <a:gd name="T5" fmla="*/ 131 h 171"/>
                <a:gd name="T6" fmla="*/ 211 w 216"/>
                <a:gd name="T7" fmla="*/ 0 h 171"/>
                <a:gd name="T8" fmla="*/ 216 w 216"/>
                <a:gd name="T9" fmla="*/ 21 h 171"/>
                <a:gd name="T10" fmla="*/ 216 w 216"/>
                <a:gd name="T1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171">
                  <a:moveTo>
                    <a:pt x="216" y="21"/>
                  </a:moveTo>
                  <a:lnTo>
                    <a:pt x="0" y="171"/>
                  </a:lnTo>
                  <a:lnTo>
                    <a:pt x="3" y="131"/>
                  </a:lnTo>
                  <a:lnTo>
                    <a:pt x="211" y="0"/>
                  </a:lnTo>
                  <a:lnTo>
                    <a:pt x="216" y="21"/>
                  </a:lnTo>
                  <a:lnTo>
                    <a:pt x="216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5" name="Freeform 9"/>
            <p:cNvSpPr>
              <a:spLocks/>
            </p:cNvSpPr>
            <p:nvPr/>
          </p:nvSpPr>
          <p:spPr bwMode="auto">
            <a:xfrm>
              <a:off x="3011" y="1441"/>
              <a:ext cx="98" cy="21"/>
            </a:xfrm>
            <a:custGeom>
              <a:avLst/>
              <a:gdLst>
                <a:gd name="T0" fmla="*/ 192 w 196"/>
                <a:gd name="T1" fmla="*/ 0 h 42"/>
                <a:gd name="T2" fmla="*/ 6 w 196"/>
                <a:gd name="T3" fmla="*/ 0 h 42"/>
                <a:gd name="T4" fmla="*/ 0 w 196"/>
                <a:gd name="T5" fmla="*/ 42 h 42"/>
                <a:gd name="T6" fmla="*/ 196 w 196"/>
                <a:gd name="T7" fmla="*/ 42 h 42"/>
                <a:gd name="T8" fmla="*/ 192 w 196"/>
                <a:gd name="T9" fmla="*/ 0 h 42"/>
                <a:gd name="T10" fmla="*/ 192 w 196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42">
                  <a:moveTo>
                    <a:pt x="192" y="0"/>
                  </a:moveTo>
                  <a:lnTo>
                    <a:pt x="6" y="0"/>
                  </a:lnTo>
                  <a:lnTo>
                    <a:pt x="0" y="42"/>
                  </a:lnTo>
                  <a:lnTo>
                    <a:pt x="196" y="42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6" name="Freeform 10"/>
            <p:cNvSpPr>
              <a:spLocks/>
            </p:cNvSpPr>
            <p:nvPr/>
          </p:nvSpPr>
          <p:spPr bwMode="auto">
            <a:xfrm>
              <a:off x="3015" y="1378"/>
              <a:ext cx="97" cy="17"/>
            </a:xfrm>
            <a:custGeom>
              <a:avLst/>
              <a:gdLst>
                <a:gd name="T0" fmla="*/ 194 w 194"/>
                <a:gd name="T1" fmla="*/ 0 h 34"/>
                <a:gd name="T2" fmla="*/ 6 w 194"/>
                <a:gd name="T3" fmla="*/ 0 h 34"/>
                <a:gd name="T4" fmla="*/ 0 w 194"/>
                <a:gd name="T5" fmla="*/ 34 h 34"/>
                <a:gd name="T6" fmla="*/ 186 w 194"/>
                <a:gd name="T7" fmla="*/ 34 h 34"/>
                <a:gd name="T8" fmla="*/ 194 w 194"/>
                <a:gd name="T9" fmla="*/ 0 h 34"/>
                <a:gd name="T10" fmla="*/ 194 w 19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4">
                  <a:moveTo>
                    <a:pt x="194" y="0"/>
                  </a:moveTo>
                  <a:lnTo>
                    <a:pt x="6" y="0"/>
                  </a:lnTo>
                  <a:lnTo>
                    <a:pt x="0" y="34"/>
                  </a:lnTo>
                  <a:lnTo>
                    <a:pt x="186" y="34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7" name="Freeform 11"/>
            <p:cNvSpPr>
              <a:spLocks/>
            </p:cNvSpPr>
            <p:nvPr/>
          </p:nvSpPr>
          <p:spPr bwMode="auto">
            <a:xfrm>
              <a:off x="3028" y="1248"/>
              <a:ext cx="98" cy="24"/>
            </a:xfrm>
            <a:custGeom>
              <a:avLst/>
              <a:gdLst>
                <a:gd name="T0" fmla="*/ 196 w 196"/>
                <a:gd name="T1" fmla="*/ 0 h 47"/>
                <a:gd name="T2" fmla="*/ 8 w 196"/>
                <a:gd name="T3" fmla="*/ 0 h 47"/>
                <a:gd name="T4" fmla="*/ 0 w 196"/>
                <a:gd name="T5" fmla="*/ 47 h 47"/>
                <a:gd name="T6" fmla="*/ 189 w 196"/>
                <a:gd name="T7" fmla="*/ 47 h 47"/>
                <a:gd name="T8" fmla="*/ 196 w 196"/>
                <a:gd name="T9" fmla="*/ 0 h 47"/>
                <a:gd name="T10" fmla="*/ 196 w 196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47">
                  <a:moveTo>
                    <a:pt x="196" y="0"/>
                  </a:moveTo>
                  <a:lnTo>
                    <a:pt x="8" y="0"/>
                  </a:lnTo>
                  <a:lnTo>
                    <a:pt x="0" y="47"/>
                  </a:lnTo>
                  <a:lnTo>
                    <a:pt x="189" y="47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auto">
            <a:xfrm>
              <a:off x="2617" y="1630"/>
              <a:ext cx="76" cy="71"/>
            </a:xfrm>
            <a:custGeom>
              <a:avLst/>
              <a:gdLst>
                <a:gd name="T0" fmla="*/ 152 w 152"/>
                <a:gd name="T1" fmla="*/ 95 h 140"/>
                <a:gd name="T2" fmla="*/ 13 w 152"/>
                <a:gd name="T3" fmla="*/ 0 h 140"/>
                <a:gd name="T4" fmla="*/ 0 w 152"/>
                <a:gd name="T5" fmla="*/ 42 h 140"/>
                <a:gd name="T6" fmla="*/ 148 w 152"/>
                <a:gd name="T7" fmla="*/ 140 h 140"/>
                <a:gd name="T8" fmla="*/ 152 w 152"/>
                <a:gd name="T9" fmla="*/ 95 h 140"/>
                <a:gd name="T10" fmla="*/ 152 w 152"/>
                <a:gd name="T11" fmla="*/ 9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140">
                  <a:moveTo>
                    <a:pt x="152" y="95"/>
                  </a:moveTo>
                  <a:lnTo>
                    <a:pt x="13" y="0"/>
                  </a:lnTo>
                  <a:lnTo>
                    <a:pt x="0" y="42"/>
                  </a:lnTo>
                  <a:lnTo>
                    <a:pt x="148" y="140"/>
                  </a:lnTo>
                  <a:lnTo>
                    <a:pt x="152" y="95"/>
                  </a:lnTo>
                  <a:lnTo>
                    <a:pt x="152" y="95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09" name="Freeform 13"/>
            <p:cNvSpPr>
              <a:spLocks/>
            </p:cNvSpPr>
            <p:nvPr/>
          </p:nvSpPr>
          <p:spPr bwMode="auto">
            <a:xfrm>
              <a:off x="2616" y="1640"/>
              <a:ext cx="75" cy="69"/>
            </a:xfrm>
            <a:custGeom>
              <a:avLst/>
              <a:gdLst>
                <a:gd name="T0" fmla="*/ 150 w 150"/>
                <a:gd name="T1" fmla="*/ 17 h 138"/>
                <a:gd name="T2" fmla="*/ 0 w 150"/>
                <a:gd name="T3" fmla="*/ 138 h 138"/>
                <a:gd name="T4" fmla="*/ 2 w 150"/>
                <a:gd name="T5" fmla="*/ 106 h 138"/>
                <a:gd name="T6" fmla="*/ 149 w 150"/>
                <a:gd name="T7" fmla="*/ 0 h 138"/>
                <a:gd name="T8" fmla="*/ 150 w 150"/>
                <a:gd name="T9" fmla="*/ 17 h 138"/>
                <a:gd name="T10" fmla="*/ 150 w 150"/>
                <a:gd name="T11" fmla="*/ 1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138">
                  <a:moveTo>
                    <a:pt x="150" y="17"/>
                  </a:moveTo>
                  <a:lnTo>
                    <a:pt x="0" y="138"/>
                  </a:lnTo>
                  <a:lnTo>
                    <a:pt x="2" y="106"/>
                  </a:lnTo>
                  <a:lnTo>
                    <a:pt x="149" y="0"/>
                  </a:lnTo>
                  <a:lnTo>
                    <a:pt x="150" y="17"/>
                  </a:lnTo>
                  <a:lnTo>
                    <a:pt x="150" y="1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0" name="Freeform 14"/>
            <p:cNvSpPr>
              <a:spLocks/>
            </p:cNvSpPr>
            <p:nvPr/>
          </p:nvSpPr>
          <p:spPr bwMode="auto">
            <a:xfrm>
              <a:off x="2618" y="1474"/>
              <a:ext cx="70" cy="17"/>
            </a:xfrm>
            <a:custGeom>
              <a:avLst/>
              <a:gdLst>
                <a:gd name="T0" fmla="*/ 135 w 139"/>
                <a:gd name="T1" fmla="*/ 0 h 34"/>
                <a:gd name="T2" fmla="*/ 4 w 139"/>
                <a:gd name="T3" fmla="*/ 0 h 34"/>
                <a:gd name="T4" fmla="*/ 0 w 139"/>
                <a:gd name="T5" fmla="*/ 34 h 34"/>
                <a:gd name="T6" fmla="*/ 139 w 139"/>
                <a:gd name="T7" fmla="*/ 34 h 34"/>
                <a:gd name="T8" fmla="*/ 135 w 139"/>
                <a:gd name="T9" fmla="*/ 0 h 34"/>
                <a:gd name="T10" fmla="*/ 135 w 13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34">
                  <a:moveTo>
                    <a:pt x="135" y="0"/>
                  </a:moveTo>
                  <a:lnTo>
                    <a:pt x="4" y="0"/>
                  </a:lnTo>
                  <a:lnTo>
                    <a:pt x="0" y="34"/>
                  </a:lnTo>
                  <a:lnTo>
                    <a:pt x="139" y="34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1" name="Freeform 15"/>
            <p:cNvSpPr>
              <a:spLocks/>
            </p:cNvSpPr>
            <p:nvPr/>
          </p:nvSpPr>
          <p:spPr bwMode="auto">
            <a:xfrm>
              <a:off x="2621" y="1422"/>
              <a:ext cx="68" cy="14"/>
            </a:xfrm>
            <a:custGeom>
              <a:avLst/>
              <a:gdLst>
                <a:gd name="T0" fmla="*/ 135 w 135"/>
                <a:gd name="T1" fmla="*/ 0 h 29"/>
                <a:gd name="T2" fmla="*/ 3 w 135"/>
                <a:gd name="T3" fmla="*/ 0 h 29"/>
                <a:gd name="T4" fmla="*/ 0 w 135"/>
                <a:gd name="T5" fmla="*/ 29 h 29"/>
                <a:gd name="T6" fmla="*/ 129 w 135"/>
                <a:gd name="T7" fmla="*/ 27 h 29"/>
                <a:gd name="T8" fmla="*/ 135 w 135"/>
                <a:gd name="T9" fmla="*/ 0 h 29"/>
                <a:gd name="T10" fmla="*/ 135 w 135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29">
                  <a:moveTo>
                    <a:pt x="135" y="0"/>
                  </a:moveTo>
                  <a:lnTo>
                    <a:pt x="3" y="0"/>
                  </a:lnTo>
                  <a:lnTo>
                    <a:pt x="0" y="29"/>
                  </a:lnTo>
                  <a:lnTo>
                    <a:pt x="129" y="27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2" name="Freeform 16"/>
            <p:cNvSpPr>
              <a:spLocks/>
            </p:cNvSpPr>
            <p:nvPr/>
          </p:nvSpPr>
          <p:spPr bwMode="auto">
            <a:xfrm>
              <a:off x="2621" y="1318"/>
              <a:ext cx="77" cy="20"/>
            </a:xfrm>
            <a:custGeom>
              <a:avLst/>
              <a:gdLst>
                <a:gd name="T0" fmla="*/ 154 w 154"/>
                <a:gd name="T1" fmla="*/ 0 h 40"/>
                <a:gd name="T2" fmla="*/ 5 w 154"/>
                <a:gd name="T3" fmla="*/ 0 h 40"/>
                <a:gd name="T4" fmla="*/ 0 w 154"/>
                <a:gd name="T5" fmla="*/ 40 h 40"/>
                <a:gd name="T6" fmla="*/ 150 w 154"/>
                <a:gd name="T7" fmla="*/ 38 h 40"/>
                <a:gd name="T8" fmla="*/ 154 w 154"/>
                <a:gd name="T9" fmla="*/ 0 h 40"/>
                <a:gd name="T10" fmla="*/ 154 w 154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40">
                  <a:moveTo>
                    <a:pt x="154" y="0"/>
                  </a:moveTo>
                  <a:lnTo>
                    <a:pt x="5" y="0"/>
                  </a:lnTo>
                  <a:lnTo>
                    <a:pt x="0" y="40"/>
                  </a:lnTo>
                  <a:lnTo>
                    <a:pt x="150" y="38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3" name="Freeform 17"/>
            <p:cNvSpPr>
              <a:spLocks/>
            </p:cNvSpPr>
            <p:nvPr/>
          </p:nvSpPr>
          <p:spPr bwMode="auto">
            <a:xfrm>
              <a:off x="2620" y="1536"/>
              <a:ext cx="69" cy="17"/>
            </a:xfrm>
            <a:custGeom>
              <a:avLst/>
              <a:gdLst>
                <a:gd name="T0" fmla="*/ 135 w 137"/>
                <a:gd name="T1" fmla="*/ 0 h 35"/>
                <a:gd name="T2" fmla="*/ 2 w 137"/>
                <a:gd name="T3" fmla="*/ 2 h 35"/>
                <a:gd name="T4" fmla="*/ 0 w 137"/>
                <a:gd name="T5" fmla="*/ 35 h 35"/>
                <a:gd name="T6" fmla="*/ 137 w 137"/>
                <a:gd name="T7" fmla="*/ 29 h 35"/>
                <a:gd name="T8" fmla="*/ 135 w 137"/>
                <a:gd name="T9" fmla="*/ 0 h 35"/>
                <a:gd name="T10" fmla="*/ 135 w 137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35">
                  <a:moveTo>
                    <a:pt x="135" y="0"/>
                  </a:moveTo>
                  <a:lnTo>
                    <a:pt x="2" y="2"/>
                  </a:lnTo>
                  <a:lnTo>
                    <a:pt x="0" y="35"/>
                  </a:lnTo>
                  <a:lnTo>
                    <a:pt x="137" y="29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4" name="Freeform 18"/>
            <p:cNvSpPr>
              <a:spLocks/>
            </p:cNvSpPr>
            <p:nvPr/>
          </p:nvSpPr>
          <p:spPr bwMode="auto">
            <a:xfrm>
              <a:off x="2312" y="1368"/>
              <a:ext cx="292" cy="127"/>
            </a:xfrm>
            <a:custGeom>
              <a:avLst/>
              <a:gdLst>
                <a:gd name="T0" fmla="*/ 583 w 583"/>
                <a:gd name="T1" fmla="*/ 0 h 255"/>
                <a:gd name="T2" fmla="*/ 580 w 583"/>
                <a:gd name="T3" fmla="*/ 6 h 255"/>
                <a:gd name="T4" fmla="*/ 572 w 583"/>
                <a:gd name="T5" fmla="*/ 17 h 255"/>
                <a:gd name="T6" fmla="*/ 564 w 583"/>
                <a:gd name="T7" fmla="*/ 27 h 255"/>
                <a:gd name="T8" fmla="*/ 559 w 583"/>
                <a:gd name="T9" fmla="*/ 36 h 255"/>
                <a:gd name="T10" fmla="*/ 551 w 583"/>
                <a:gd name="T11" fmla="*/ 46 h 255"/>
                <a:gd name="T12" fmla="*/ 543 w 583"/>
                <a:gd name="T13" fmla="*/ 55 h 255"/>
                <a:gd name="T14" fmla="*/ 532 w 583"/>
                <a:gd name="T15" fmla="*/ 67 h 255"/>
                <a:gd name="T16" fmla="*/ 523 w 583"/>
                <a:gd name="T17" fmla="*/ 78 h 255"/>
                <a:gd name="T18" fmla="*/ 511 w 583"/>
                <a:gd name="T19" fmla="*/ 89 h 255"/>
                <a:gd name="T20" fmla="*/ 498 w 583"/>
                <a:gd name="T21" fmla="*/ 103 h 255"/>
                <a:gd name="T22" fmla="*/ 483 w 583"/>
                <a:gd name="T23" fmla="*/ 114 h 255"/>
                <a:gd name="T24" fmla="*/ 467 w 583"/>
                <a:gd name="T25" fmla="*/ 127 h 255"/>
                <a:gd name="T26" fmla="*/ 450 w 583"/>
                <a:gd name="T27" fmla="*/ 139 h 255"/>
                <a:gd name="T28" fmla="*/ 431 w 583"/>
                <a:gd name="T29" fmla="*/ 150 h 255"/>
                <a:gd name="T30" fmla="*/ 412 w 583"/>
                <a:gd name="T31" fmla="*/ 162 h 255"/>
                <a:gd name="T32" fmla="*/ 391 w 583"/>
                <a:gd name="T33" fmla="*/ 173 h 255"/>
                <a:gd name="T34" fmla="*/ 369 w 583"/>
                <a:gd name="T35" fmla="*/ 184 h 255"/>
                <a:gd name="T36" fmla="*/ 346 w 583"/>
                <a:gd name="T37" fmla="*/ 194 h 255"/>
                <a:gd name="T38" fmla="*/ 321 w 583"/>
                <a:gd name="T39" fmla="*/ 203 h 255"/>
                <a:gd name="T40" fmla="*/ 292 w 583"/>
                <a:gd name="T41" fmla="*/ 213 h 255"/>
                <a:gd name="T42" fmla="*/ 264 w 583"/>
                <a:gd name="T43" fmla="*/ 221 h 255"/>
                <a:gd name="T44" fmla="*/ 235 w 583"/>
                <a:gd name="T45" fmla="*/ 226 h 255"/>
                <a:gd name="T46" fmla="*/ 203 w 583"/>
                <a:gd name="T47" fmla="*/ 232 h 255"/>
                <a:gd name="T48" fmla="*/ 169 w 583"/>
                <a:gd name="T49" fmla="*/ 236 h 255"/>
                <a:gd name="T50" fmla="*/ 135 w 583"/>
                <a:gd name="T51" fmla="*/ 240 h 255"/>
                <a:gd name="T52" fmla="*/ 97 w 583"/>
                <a:gd name="T53" fmla="*/ 241 h 255"/>
                <a:gd name="T54" fmla="*/ 59 w 583"/>
                <a:gd name="T55" fmla="*/ 241 h 255"/>
                <a:gd name="T56" fmla="*/ 19 w 583"/>
                <a:gd name="T57" fmla="*/ 240 h 255"/>
                <a:gd name="T58" fmla="*/ 5 w 583"/>
                <a:gd name="T59" fmla="*/ 253 h 255"/>
                <a:gd name="T60" fmla="*/ 11 w 583"/>
                <a:gd name="T61" fmla="*/ 253 h 255"/>
                <a:gd name="T62" fmla="*/ 17 w 583"/>
                <a:gd name="T63" fmla="*/ 253 h 255"/>
                <a:gd name="T64" fmla="*/ 24 w 583"/>
                <a:gd name="T65" fmla="*/ 253 h 255"/>
                <a:gd name="T66" fmla="*/ 34 w 583"/>
                <a:gd name="T67" fmla="*/ 253 h 255"/>
                <a:gd name="T68" fmla="*/ 47 w 583"/>
                <a:gd name="T69" fmla="*/ 255 h 255"/>
                <a:gd name="T70" fmla="*/ 62 w 583"/>
                <a:gd name="T71" fmla="*/ 255 h 255"/>
                <a:gd name="T72" fmla="*/ 80 w 583"/>
                <a:gd name="T73" fmla="*/ 255 h 255"/>
                <a:gd name="T74" fmla="*/ 95 w 583"/>
                <a:gd name="T75" fmla="*/ 255 h 255"/>
                <a:gd name="T76" fmla="*/ 114 w 583"/>
                <a:gd name="T77" fmla="*/ 255 h 255"/>
                <a:gd name="T78" fmla="*/ 135 w 583"/>
                <a:gd name="T79" fmla="*/ 255 h 255"/>
                <a:gd name="T80" fmla="*/ 156 w 583"/>
                <a:gd name="T81" fmla="*/ 253 h 255"/>
                <a:gd name="T82" fmla="*/ 178 w 583"/>
                <a:gd name="T83" fmla="*/ 251 h 255"/>
                <a:gd name="T84" fmla="*/ 201 w 583"/>
                <a:gd name="T85" fmla="*/ 249 h 255"/>
                <a:gd name="T86" fmla="*/ 226 w 583"/>
                <a:gd name="T87" fmla="*/ 247 h 255"/>
                <a:gd name="T88" fmla="*/ 249 w 583"/>
                <a:gd name="T89" fmla="*/ 243 h 255"/>
                <a:gd name="T90" fmla="*/ 273 w 583"/>
                <a:gd name="T91" fmla="*/ 240 h 255"/>
                <a:gd name="T92" fmla="*/ 298 w 583"/>
                <a:gd name="T93" fmla="*/ 234 h 255"/>
                <a:gd name="T94" fmla="*/ 323 w 583"/>
                <a:gd name="T95" fmla="*/ 228 h 255"/>
                <a:gd name="T96" fmla="*/ 348 w 583"/>
                <a:gd name="T97" fmla="*/ 222 h 255"/>
                <a:gd name="T98" fmla="*/ 370 w 583"/>
                <a:gd name="T99" fmla="*/ 215 h 255"/>
                <a:gd name="T100" fmla="*/ 395 w 583"/>
                <a:gd name="T101" fmla="*/ 205 h 255"/>
                <a:gd name="T102" fmla="*/ 418 w 583"/>
                <a:gd name="T103" fmla="*/ 196 h 255"/>
                <a:gd name="T104" fmla="*/ 443 w 583"/>
                <a:gd name="T105" fmla="*/ 186 h 255"/>
                <a:gd name="T106" fmla="*/ 464 w 583"/>
                <a:gd name="T107" fmla="*/ 173 h 255"/>
                <a:gd name="T108" fmla="*/ 485 w 583"/>
                <a:gd name="T109" fmla="*/ 160 h 255"/>
                <a:gd name="T110" fmla="*/ 504 w 583"/>
                <a:gd name="T111" fmla="*/ 144 h 255"/>
                <a:gd name="T112" fmla="*/ 523 w 583"/>
                <a:gd name="T113" fmla="*/ 129 h 255"/>
                <a:gd name="T114" fmla="*/ 538 w 583"/>
                <a:gd name="T115" fmla="*/ 112 h 255"/>
                <a:gd name="T116" fmla="*/ 555 w 583"/>
                <a:gd name="T117" fmla="*/ 91 h 255"/>
                <a:gd name="T118" fmla="*/ 568 w 583"/>
                <a:gd name="T119" fmla="*/ 72 h 255"/>
                <a:gd name="T120" fmla="*/ 581 w 583"/>
                <a:gd name="T121" fmla="*/ 49 h 255"/>
                <a:gd name="T122" fmla="*/ 583 w 583"/>
                <a:gd name="T123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83" h="255">
                  <a:moveTo>
                    <a:pt x="583" y="0"/>
                  </a:moveTo>
                  <a:lnTo>
                    <a:pt x="583" y="0"/>
                  </a:lnTo>
                  <a:lnTo>
                    <a:pt x="581" y="2"/>
                  </a:lnTo>
                  <a:lnTo>
                    <a:pt x="580" y="6"/>
                  </a:lnTo>
                  <a:lnTo>
                    <a:pt x="576" y="11"/>
                  </a:lnTo>
                  <a:lnTo>
                    <a:pt x="572" y="17"/>
                  </a:lnTo>
                  <a:lnTo>
                    <a:pt x="568" y="25"/>
                  </a:lnTo>
                  <a:lnTo>
                    <a:pt x="564" y="27"/>
                  </a:lnTo>
                  <a:lnTo>
                    <a:pt x="562" y="32"/>
                  </a:lnTo>
                  <a:lnTo>
                    <a:pt x="559" y="36"/>
                  </a:lnTo>
                  <a:lnTo>
                    <a:pt x="555" y="42"/>
                  </a:lnTo>
                  <a:lnTo>
                    <a:pt x="551" y="46"/>
                  </a:lnTo>
                  <a:lnTo>
                    <a:pt x="547" y="51"/>
                  </a:lnTo>
                  <a:lnTo>
                    <a:pt x="543" y="55"/>
                  </a:lnTo>
                  <a:lnTo>
                    <a:pt x="538" y="61"/>
                  </a:lnTo>
                  <a:lnTo>
                    <a:pt x="532" y="67"/>
                  </a:lnTo>
                  <a:lnTo>
                    <a:pt x="528" y="72"/>
                  </a:lnTo>
                  <a:lnTo>
                    <a:pt x="523" y="78"/>
                  </a:lnTo>
                  <a:lnTo>
                    <a:pt x="517" y="86"/>
                  </a:lnTo>
                  <a:lnTo>
                    <a:pt x="511" y="89"/>
                  </a:lnTo>
                  <a:lnTo>
                    <a:pt x="505" y="97"/>
                  </a:lnTo>
                  <a:lnTo>
                    <a:pt x="498" y="103"/>
                  </a:lnTo>
                  <a:lnTo>
                    <a:pt x="490" y="108"/>
                  </a:lnTo>
                  <a:lnTo>
                    <a:pt x="483" y="114"/>
                  </a:lnTo>
                  <a:lnTo>
                    <a:pt x="477" y="120"/>
                  </a:lnTo>
                  <a:lnTo>
                    <a:pt x="467" y="127"/>
                  </a:lnTo>
                  <a:lnTo>
                    <a:pt x="460" y="133"/>
                  </a:lnTo>
                  <a:lnTo>
                    <a:pt x="450" y="139"/>
                  </a:lnTo>
                  <a:lnTo>
                    <a:pt x="443" y="144"/>
                  </a:lnTo>
                  <a:lnTo>
                    <a:pt x="431" y="150"/>
                  </a:lnTo>
                  <a:lnTo>
                    <a:pt x="424" y="156"/>
                  </a:lnTo>
                  <a:lnTo>
                    <a:pt x="412" y="162"/>
                  </a:lnTo>
                  <a:lnTo>
                    <a:pt x="403" y="167"/>
                  </a:lnTo>
                  <a:lnTo>
                    <a:pt x="391" y="173"/>
                  </a:lnTo>
                  <a:lnTo>
                    <a:pt x="382" y="179"/>
                  </a:lnTo>
                  <a:lnTo>
                    <a:pt x="369" y="184"/>
                  </a:lnTo>
                  <a:lnTo>
                    <a:pt x="357" y="188"/>
                  </a:lnTo>
                  <a:lnTo>
                    <a:pt x="346" y="194"/>
                  </a:lnTo>
                  <a:lnTo>
                    <a:pt x="332" y="200"/>
                  </a:lnTo>
                  <a:lnTo>
                    <a:pt x="321" y="203"/>
                  </a:lnTo>
                  <a:lnTo>
                    <a:pt x="308" y="209"/>
                  </a:lnTo>
                  <a:lnTo>
                    <a:pt x="292" y="213"/>
                  </a:lnTo>
                  <a:lnTo>
                    <a:pt x="281" y="217"/>
                  </a:lnTo>
                  <a:lnTo>
                    <a:pt x="264" y="221"/>
                  </a:lnTo>
                  <a:lnTo>
                    <a:pt x="251" y="224"/>
                  </a:lnTo>
                  <a:lnTo>
                    <a:pt x="235" y="226"/>
                  </a:lnTo>
                  <a:lnTo>
                    <a:pt x="220" y="230"/>
                  </a:lnTo>
                  <a:lnTo>
                    <a:pt x="203" y="232"/>
                  </a:lnTo>
                  <a:lnTo>
                    <a:pt x="186" y="234"/>
                  </a:lnTo>
                  <a:lnTo>
                    <a:pt x="169" y="236"/>
                  </a:lnTo>
                  <a:lnTo>
                    <a:pt x="152" y="240"/>
                  </a:lnTo>
                  <a:lnTo>
                    <a:pt x="135" y="240"/>
                  </a:lnTo>
                  <a:lnTo>
                    <a:pt x="116" y="240"/>
                  </a:lnTo>
                  <a:lnTo>
                    <a:pt x="97" y="241"/>
                  </a:lnTo>
                  <a:lnTo>
                    <a:pt x="80" y="241"/>
                  </a:lnTo>
                  <a:lnTo>
                    <a:pt x="59" y="241"/>
                  </a:lnTo>
                  <a:lnTo>
                    <a:pt x="40" y="241"/>
                  </a:lnTo>
                  <a:lnTo>
                    <a:pt x="19" y="240"/>
                  </a:lnTo>
                  <a:lnTo>
                    <a:pt x="0" y="240"/>
                  </a:lnTo>
                  <a:lnTo>
                    <a:pt x="5" y="253"/>
                  </a:lnTo>
                  <a:lnTo>
                    <a:pt x="7" y="253"/>
                  </a:lnTo>
                  <a:lnTo>
                    <a:pt x="11" y="253"/>
                  </a:lnTo>
                  <a:lnTo>
                    <a:pt x="13" y="253"/>
                  </a:lnTo>
                  <a:lnTo>
                    <a:pt x="17" y="253"/>
                  </a:lnTo>
                  <a:lnTo>
                    <a:pt x="21" y="253"/>
                  </a:lnTo>
                  <a:lnTo>
                    <a:pt x="24" y="253"/>
                  </a:lnTo>
                  <a:lnTo>
                    <a:pt x="30" y="253"/>
                  </a:lnTo>
                  <a:lnTo>
                    <a:pt x="34" y="253"/>
                  </a:lnTo>
                  <a:lnTo>
                    <a:pt x="42" y="253"/>
                  </a:lnTo>
                  <a:lnTo>
                    <a:pt x="47" y="255"/>
                  </a:lnTo>
                  <a:lnTo>
                    <a:pt x="55" y="255"/>
                  </a:lnTo>
                  <a:lnTo>
                    <a:pt x="62" y="255"/>
                  </a:lnTo>
                  <a:lnTo>
                    <a:pt x="70" y="255"/>
                  </a:lnTo>
                  <a:lnTo>
                    <a:pt x="80" y="255"/>
                  </a:lnTo>
                  <a:lnTo>
                    <a:pt x="85" y="255"/>
                  </a:lnTo>
                  <a:lnTo>
                    <a:pt x="95" y="255"/>
                  </a:lnTo>
                  <a:lnTo>
                    <a:pt x="104" y="255"/>
                  </a:lnTo>
                  <a:lnTo>
                    <a:pt x="114" y="255"/>
                  </a:lnTo>
                  <a:lnTo>
                    <a:pt x="125" y="255"/>
                  </a:lnTo>
                  <a:lnTo>
                    <a:pt x="135" y="255"/>
                  </a:lnTo>
                  <a:lnTo>
                    <a:pt x="144" y="253"/>
                  </a:lnTo>
                  <a:lnTo>
                    <a:pt x="156" y="253"/>
                  </a:lnTo>
                  <a:lnTo>
                    <a:pt x="167" y="251"/>
                  </a:lnTo>
                  <a:lnTo>
                    <a:pt x="178" y="251"/>
                  </a:lnTo>
                  <a:lnTo>
                    <a:pt x="190" y="249"/>
                  </a:lnTo>
                  <a:lnTo>
                    <a:pt x="201" y="249"/>
                  </a:lnTo>
                  <a:lnTo>
                    <a:pt x="213" y="249"/>
                  </a:lnTo>
                  <a:lnTo>
                    <a:pt x="226" y="247"/>
                  </a:lnTo>
                  <a:lnTo>
                    <a:pt x="237" y="245"/>
                  </a:lnTo>
                  <a:lnTo>
                    <a:pt x="249" y="243"/>
                  </a:lnTo>
                  <a:lnTo>
                    <a:pt x="262" y="241"/>
                  </a:lnTo>
                  <a:lnTo>
                    <a:pt x="273" y="240"/>
                  </a:lnTo>
                  <a:lnTo>
                    <a:pt x="287" y="238"/>
                  </a:lnTo>
                  <a:lnTo>
                    <a:pt x="298" y="234"/>
                  </a:lnTo>
                  <a:lnTo>
                    <a:pt x="310" y="232"/>
                  </a:lnTo>
                  <a:lnTo>
                    <a:pt x="323" y="228"/>
                  </a:lnTo>
                  <a:lnTo>
                    <a:pt x="334" y="226"/>
                  </a:lnTo>
                  <a:lnTo>
                    <a:pt x="348" y="222"/>
                  </a:lnTo>
                  <a:lnTo>
                    <a:pt x="359" y="219"/>
                  </a:lnTo>
                  <a:lnTo>
                    <a:pt x="370" y="215"/>
                  </a:lnTo>
                  <a:lnTo>
                    <a:pt x="384" y="209"/>
                  </a:lnTo>
                  <a:lnTo>
                    <a:pt x="395" y="205"/>
                  </a:lnTo>
                  <a:lnTo>
                    <a:pt x="407" y="202"/>
                  </a:lnTo>
                  <a:lnTo>
                    <a:pt x="418" y="196"/>
                  </a:lnTo>
                  <a:lnTo>
                    <a:pt x="429" y="190"/>
                  </a:lnTo>
                  <a:lnTo>
                    <a:pt x="443" y="186"/>
                  </a:lnTo>
                  <a:lnTo>
                    <a:pt x="452" y="179"/>
                  </a:lnTo>
                  <a:lnTo>
                    <a:pt x="464" y="173"/>
                  </a:lnTo>
                  <a:lnTo>
                    <a:pt x="473" y="165"/>
                  </a:lnTo>
                  <a:lnTo>
                    <a:pt x="485" y="160"/>
                  </a:lnTo>
                  <a:lnTo>
                    <a:pt x="492" y="152"/>
                  </a:lnTo>
                  <a:lnTo>
                    <a:pt x="504" y="144"/>
                  </a:lnTo>
                  <a:lnTo>
                    <a:pt x="513" y="137"/>
                  </a:lnTo>
                  <a:lnTo>
                    <a:pt x="523" y="129"/>
                  </a:lnTo>
                  <a:lnTo>
                    <a:pt x="530" y="120"/>
                  </a:lnTo>
                  <a:lnTo>
                    <a:pt x="538" y="112"/>
                  </a:lnTo>
                  <a:lnTo>
                    <a:pt x="547" y="103"/>
                  </a:lnTo>
                  <a:lnTo>
                    <a:pt x="555" y="91"/>
                  </a:lnTo>
                  <a:lnTo>
                    <a:pt x="561" y="82"/>
                  </a:lnTo>
                  <a:lnTo>
                    <a:pt x="568" y="72"/>
                  </a:lnTo>
                  <a:lnTo>
                    <a:pt x="574" y="61"/>
                  </a:lnTo>
                  <a:lnTo>
                    <a:pt x="581" y="49"/>
                  </a:lnTo>
                  <a:lnTo>
                    <a:pt x="583" y="0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5" name="Freeform 19"/>
            <p:cNvSpPr>
              <a:spLocks/>
            </p:cNvSpPr>
            <p:nvPr/>
          </p:nvSpPr>
          <p:spPr bwMode="auto">
            <a:xfrm>
              <a:off x="2327" y="1387"/>
              <a:ext cx="388" cy="145"/>
            </a:xfrm>
            <a:custGeom>
              <a:avLst/>
              <a:gdLst>
                <a:gd name="T0" fmla="*/ 753 w 778"/>
                <a:gd name="T1" fmla="*/ 0 h 291"/>
                <a:gd name="T2" fmla="*/ 747 w 778"/>
                <a:gd name="T3" fmla="*/ 8 h 291"/>
                <a:gd name="T4" fmla="*/ 740 w 778"/>
                <a:gd name="T5" fmla="*/ 19 h 291"/>
                <a:gd name="T6" fmla="*/ 732 w 778"/>
                <a:gd name="T7" fmla="*/ 29 h 291"/>
                <a:gd name="T8" fmla="*/ 723 w 778"/>
                <a:gd name="T9" fmla="*/ 38 h 291"/>
                <a:gd name="T10" fmla="*/ 713 w 778"/>
                <a:gd name="T11" fmla="*/ 49 h 291"/>
                <a:gd name="T12" fmla="*/ 702 w 778"/>
                <a:gd name="T13" fmla="*/ 63 h 291"/>
                <a:gd name="T14" fmla="*/ 688 w 778"/>
                <a:gd name="T15" fmla="*/ 76 h 291"/>
                <a:gd name="T16" fmla="*/ 675 w 778"/>
                <a:gd name="T17" fmla="*/ 89 h 291"/>
                <a:gd name="T18" fmla="*/ 660 w 778"/>
                <a:gd name="T19" fmla="*/ 105 h 291"/>
                <a:gd name="T20" fmla="*/ 641 w 778"/>
                <a:gd name="T21" fmla="*/ 120 h 291"/>
                <a:gd name="T22" fmla="*/ 622 w 778"/>
                <a:gd name="T23" fmla="*/ 133 h 291"/>
                <a:gd name="T24" fmla="*/ 603 w 778"/>
                <a:gd name="T25" fmla="*/ 150 h 291"/>
                <a:gd name="T26" fmla="*/ 580 w 778"/>
                <a:gd name="T27" fmla="*/ 165 h 291"/>
                <a:gd name="T28" fmla="*/ 557 w 778"/>
                <a:gd name="T29" fmla="*/ 179 h 291"/>
                <a:gd name="T30" fmla="*/ 533 w 778"/>
                <a:gd name="T31" fmla="*/ 194 h 291"/>
                <a:gd name="T32" fmla="*/ 506 w 778"/>
                <a:gd name="T33" fmla="*/ 207 h 291"/>
                <a:gd name="T34" fmla="*/ 477 w 778"/>
                <a:gd name="T35" fmla="*/ 221 h 291"/>
                <a:gd name="T36" fmla="*/ 449 w 778"/>
                <a:gd name="T37" fmla="*/ 232 h 291"/>
                <a:gd name="T38" fmla="*/ 417 w 778"/>
                <a:gd name="T39" fmla="*/ 243 h 291"/>
                <a:gd name="T40" fmla="*/ 384 w 778"/>
                <a:gd name="T41" fmla="*/ 251 h 291"/>
                <a:gd name="T42" fmla="*/ 352 w 778"/>
                <a:gd name="T43" fmla="*/ 260 h 291"/>
                <a:gd name="T44" fmla="*/ 316 w 778"/>
                <a:gd name="T45" fmla="*/ 268 h 291"/>
                <a:gd name="T46" fmla="*/ 278 w 778"/>
                <a:gd name="T47" fmla="*/ 272 h 291"/>
                <a:gd name="T48" fmla="*/ 240 w 778"/>
                <a:gd name="T49" fmla="*/ 274 h 291"/>
                <a:gd name="T50" fmla="*/ 200 w 778"/>
                <a:gd name="T51" fmla="*/ 276 h 291"/>
                <a:gd name="T52" fmla="*/ 158 w 778"/>
                <a:gd name="T53" fmla="*/ 274 h 291"/>
                <a:gd name="T54" fmla="*/ 114 w 778"/>
                <a:gd name="T55" fmla="*/ 272 h 291"/>
                <a:gd name="T56" fmla="*/ 69 w 778"/>
                <a:gd name="T57" fmla="*/ 264 h 291"/>
                <a:gd name="T58" fmla="*/ 23 w 778"/>
                <a:gd name="T59" fmla="*/ 257 h 291"/>
                <a:gd name="T60" fmla="*/ 15 w 778"/>
                <a:gd name="T61" fmla="*/ 268 h 291"/>
                <a:gd name="T62" fmla="*/ 21 w 778"/>
                <a:gd name="T63" fmla="*/ 270 h 291"/>
                <a:gd name="T64" fmla="*/ 29 w 778"/>
                <a:gd name="T65" fmla="*/ 272 h 291"/>
                <a:gd name="T66" fmla="*/ 38 w 778"/>
                <a:gd name="T67" fmla="*/ 274 h 291"/>
                <a:gd name="T68" fmla="*/ 50 w 778"/>
                <a:gd name="T69" fmla="*/ 276 h 291"/>
                <a:gd name="T70" fmla="*/ 65 w 778"/>
                <a:gd name="T71" fmla="*/ 278 h 291"/>
                <a:gd name="T72" fmla="*/ 82 w 778"/>
                <a:gd name="T73" fmla="*/ 279 h 291"/>
                <a:gd name="T74" fmla="*/ 103 w 778"/>
                <a:gd name="T75" fmla="*/ 283 h 291"/>
                <a:gd name="T76" fmla="*/ 124 w 778"/>
                <a:gd name="T77" fmla="*/ 285 h 291"/>
                <a:gd name="T78" fmla="*/ 147 w 778"/>
                <a:gd name="T79" fmla="*/ 287 h 291"/>
                <a:gd name="T80" fmla="*/ 169 w 778"/>
                <a:gd name="T81" fmla="*/ 289 h 291"/>
                <a:gd name="T82" fmla="*/ 198 w 778"/>
                <a:gd name="T83" fmla="*/ 291 h 291"/>
                <a:gd name="T84" fmla="*/ 225 w 778"/>
                <a:gd name="T85" fmla="*/ 291 h 291"/>
                <a:gd name="T86" fmla="*/ 253 w 778"/>
                <a:gd name="T87" fmla="*/ 291 h 291"/>
                <a:gd name="T88" fmla="*/ 282 w 778"/>
                <a:gd name="T89" fmla="*/ 289 h 291"/>
                <a:gd name="T90" fmla="*/ 312 w 778"/>
                <a:gd name="T91" fmla="*/ 287 h 291"/>
                <a:gd name="T92" fmla="*/ 342 w 778"/>
                <a:gd name="T93" fmla="*/ 283 h 291"/>
                <a:gd name="T94" fmla="*/ 375 w 778"/>
                <a:gd name="T95" fmla="*/ 278 h 291"/>
                <a:gd name="T96" fmla="*/ 405 w 778"/>
                <a:gd name="T97" fmla="*/ 272 h 291"/>
                <a:gd name="T98" fmla="*/ 438 w 778"/>
                <a:gd name="T99" fmla="*/ 264 h 291"/>
                <a:gd name="T100" fmla="*/ 468 w 778"/>
                <a:gd name="T101" fmla="*/ 255 h 291"/>
                <a:gd name="T102" fmla="*/ 500 w 778"/>
                <a:gd name="T103" fmla="*/ 245 h 291"/>
                <a:gd name="T104" fmla="*/ 533 w 778"/>
                <a:gd name="T105" fmla="*/ 232 h 291"/>
                <a:gd name="T106" fmla="*/ 563 w 778"/>
                <a:gd name="T107" fmla="*/ 217 h 291"/>
                <a:gd name="T108" fmla="*/ 593 w 778"/>
                <a:gd name="T109" fmla="*/ 200 h 291"/>
                <a:gd name="T110" fmla="*/ 622 w 778"/>
                <a:gd name="T111" fmla="*/ 179 h 291"/>
                <a:gd name="T112" fmla="*/ 652 w 778"/>
                <a:gd name="T113" fmla="*/ 158 h 291"/>
                <a:gd name="T114" fmla="*/ 681 w 778"/>
                <a:gd name="T115" fmla="*/ 133 h 291"/>
                <a:gd name="T116" fmla="*/ 706 w 778"/>
                <a:gd name="T117" fmla="*/ 106 h 291"/>
                <a:gd name="T118" fmla="*/ 732 w 778"/>
                <a:gd name="T119" fmla="*/ 76 h 291"/>
                <a:gd name="T120" fmla="*/ 755 w 778"/>
                <a:gd name="T121" fmla="*/ 44 h 291"/>
                <a:gd name="T122" fmla="*/ 778 w 778"/>
                <a:gd name="T123" fmla="*/ 10 h 291"/>
                <a:gd name="T124" fmla="*/ 755 w 778"/>
                <a:gd name="T125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78" h="291">
                  <a:moveTo>
                    <a:pt x="755" y="0"/>
                  </a:moveTo>
                  <a:lnTo>
                    <a:pt x="753" y="0"/>
                  </a:lnTo>
                  <a:lnTo>
                    <a:pt x="751" y="4"/>
                  </a:lnTo>
                  <a:lnTo>
                    <a:pt x="747" y="8"/>
                  </a:lnTo>
                  <a:lnTo>
                    <a:pt x="744" y="15"/>
                  </a:lnTo>
                  <a:lnTo>
                    <a:pt x="740" y="19"/>
                  </a:lnTo>
                  <a:lnTo>
                    <a:pt x="736" y="23"/>
                  </a:lnTo>
                  <a:lnTo>
                    <a:pt x="732" y="29"/>
                  </a:lnTo>
                  <a:lnTo>
                    <a:pt x="728" y="32"/>
                  </a:lnTo>
                  <a:lnTo>
                    <a:pt x="723" y="38"/>
                  </a:lnTo>
                  <a:lnTo>
                    <a:pt x="719" y="44"/>
                  </a:lnTo>
                  <a:lnTo>
                    <a:pt x="713" y="49"/>
                  </a:lnTo>
                  <a:lnTo>
                    <a:pt x="709" y="57"/>
                  </a:lnTo>
                  <a:lnTo>
                    <a:pt x="702" y="63"/>
                  </a:lnTo>
                  <a:lnTo>
                    <a:pt x="696" y="68"/>
                  </a:lnTo>
                  <a:lnTo>
                    <a:pt x="688" y="76"/>
                  </a:lnTo>
                  <a:lnTo>
                    <a:pt x="683" y="82"/>
                  </a:lnTo>
                  <a:lnTo>
                    <a:pt x="675" y="89"/>
                  </a:lnTo>
                  <a:lnTo>
                    <a:pt x="668" y="97"/>
                  </a:lnTo>
                  <a:lnTo>
                    <a:pt x="660" y="105"/>
                  </a:lnTo>
                  <a:lnTo>
                    <a:pt x="650" y="112"/>
                  </a:lnTo>
                  <a:lnTo>
                    <a:pt x="641" y="120"/>
                  </a:lnTo>
                  <a:lnTo>
                    <a:pt x="633" y="127"/>
                  </a:lnTo>
                  <a:lnTo>
                    <a:pt x="622" y="133"/>
                  </a:lnTo>
                  <a:lnTo>
                    <a:pt x="612" y="143"/>
                  </a:lnTo>
                  <a:lnTo>
                    <a:pt x="603" y="150"/>
                  </a:lnTo>
                  <a:lnTo>
                    <a:pt x="592" y="158"/>
                  </a:lnTo>
                  <a:lnTo>
                    <a:pt x="580" y="165"/>
                  </a:lnTo>
                  <a:lnTo>
                    <a:pt x="571" y="173"/>
                  </a:lnTo>
                  <a:lnTo>
                    <a:pt x="557" y="179"/>
                  </a:lnTo>
                  <a:lnTo>
                    <a:pt x="544" y="186"/>
                  </a:lnTo>
                  <a:lnTo>
                    <a:pt x="533" y="194"/>
                  </a:lnTo>
                  <a:lnTo>
                    <a:pt x="519" y="202"/>
                  </a:lnTo>
                  <a:lnTo>
                    <a:pt x="506" y="207"/>
                  </a:lnTo>
                  <a:lnTo>
                    <a:pt x="493" y="213"/>
                  </a:lnTo>
                  <a:lnTo>
                    <a:pt x="477" y="221"/>
                  </a:lnTo>
                  <a:lnTo>
                    <a:pt x="464" y="226"/>
                  </a:lnTo>
                  <a:lnTo>
                    <a:pt x="449" y="232"/>
                  </a:lnTo>
                  <a:lnTo>
                    <a:pt x="434" y="238"/>
                  </a:lnTo>
                  <a:lnTo>
                    <a:pt x="417" y="243"/>
                  </a:lnTo>
                  <a:lnTo>
                    <a:pt x="401" y="247"/>
                  </a:lnTo>
                  <a:lnTo>
                    <a:pt x="384" y="251"/>
                  </a:lnTo>
                  <a:lnTo>
                    <a:pt x="369" y="257"/>
                  </a:lnTo>
                  <a:lnTo>
                    <a:pt x="352" y="260"/>
                  </a:lnTo>
                  <a:lnTo>
                    <a:pt x="335" y="264"/>
                  </a:lnTo>
                  <a:lnTo>
                    <a:pt x="316" y="268"/>
                  </a:lnTo>
                  <a:lnTo>
                    <a:pt x="299" y="270"/>
                  </a:lnTo>
                  <a:lnTo>
                    <a:pt x="278" y="272"/>
                  </a:lnTo>
                  <a:lnTo>
                    <a:pt x="259" y="274"/>
                  </a:lnTo>
                  <a:lnTo>
                    <a:pt x="240" y="274"/>
                  </a:lnTo>
                  <a:lnTo>
                    <a:pt x="221" y="276"/>
                  </a:lnTo>
                  <a:lnTo>
                    <a:pt x="200" y="276"/>
                  </a:lnTo>
                  <a:lnTo>
                    <a:pt x="181" y="276"/>
                  </a:lnTo>
                  <a:lnTo>
                    <a:pt x="158" y="274"/>
                  </a:lnTo>
                  <a:lnTo>
                    <a:pt x="137" y="274"/>
                  </a:lnTo>
                  <a:lnTo>
                    <a:pt x="114" y="272"/>
                  </a:lnTo>
                  <a:lnTo>
                    <a:pt x="93" y="268"/>
                  </a:lnTo>
                  <a:lnTo>
                    <a:pt x="69" y="264"/>
                  </a:lnTo>
                  <a:lnTo>
                    <a:pt x="46" y="262"/>
                  </a:lnTo>
                  <a:lnTo>
                    <a:pt x="23" y="257"/>
                  </a:lnTo>
                  <a:lnTo>
                    <a:pt x="0" y="251"/>
                  </a:lnTo>
                  <a:lnTo>
                    <a:pt x="15" y="268"/>
                  </a:lnTo>
                  <a:lnTo>
                    <a:pt x="15" y="268"/>
                  </a:lnTo>
                  <a:lnTo>
                    <a:pt x="21" y="270"/>
                  </a:lnTo>
                  <a:lnTo>
                    <a:pt x="23" y="270"/>
                  </a:lnTo>
                  <a:lnTo>
                    <a:pt x="29" y="272"/>
                  </a:lnTo>
                  <a:lnTo>
                    <a:pt x="33" y="272"/>
                  </a:lnTo>
                  <a:lnTo>
                    <a:pt x="38" y="274"/>
                  </a:lnTo>
                  <a:lnTo>
                    <a:pt x="42" y="274"/>
                  </a:lnTo>
                  <a:lnTo>
                    <a:pt x="50" y="276"/>
                  </a:lnTo>
                  <a:lnTo>
                    <a:pt x="57" y="276"/>
                  </a:lnTo>
                  <a:lnTo>
                    <a:pt x="65" y="278"/>
                  </a:lnTo>
                  <a:lnTo>
                    <a:pt x="72" y="278"/>
                  </a:lnTo>
                  <a:lnTo>
                    <a:pt x="82" y="279"/>
                  </a:lnTo>
                  <a:lnTo>
                    <a:pt x="91" y="281"/>
                  </a:lnTo>
                  <a:lnTo>
                    <a:pt x="103" y="283"/>
                  </a:lnTo>
                  <a:lnTo>
                    <a:pt x="112" y="285"/>
                  </a:lnTo>
                  <a:lnTo>
                    <a:pt x="124" y="285"/>
                  </a:lnTo>
                  <a:lnTo>
                    <a:pt x="133" y="285"/>
                  </a:lnTo>
                  <a:lnTo>
                    <a:pt x="147" y="287"/>
                  </a:lnTo>
                  <a:lnTo>
                    <a:pt x="158" y="287"/>
                  </a:lnTo>
                  <a:lnTo>
                    <a:pt x="169" y="289"/>
                  </a:lnTo>
                  <a:lnTo>
                    <a:pt x="183" y="289"/>
                  </a:lnTo>
                  <a:lnTo>
                    <a:pt x="198" y="291"/>
                  </a:lnTo>
                  <a:lnTo>
                    <a:pt x="209" y="291"/>
                  </a:lnTo>
                  <a:lnTo>
                    <a:pt x="225" y="291"/>
                  </a:lnTo>
                  <a:lnTo>
                    <a:pt x="238" y="291"/>
                  </a:lnTo>
                  <a:lnTo>
                    <a:pt x="253" y="291"/>
                  </a:lnTo>
                  <a:lnTo>
                    <a:pt x="266" y="289"/>
                  </a:lnTo>
                  <a:lnTo>
                    <a:pt x="282" y="289"/>
                  </a:lnTo>
                  <a:lnTo>
                    <a:pt x="297" y="289"/>
                  </a:lnTo>
                  <a:lnTo>
                    <a:pt x="312" y="287"/>
                  </a:lnTo>
                  <a:lnTo>
                    <a:pt x="327" y="285"/>
                  </a:lnTo>
                  <a:lnTo>
                    <a:pt x="342" y="283"/>
                  </a:lnTo>
                  <a:lnTo>
                    <a:pt x="358" y="281"/>
                  </a:lnTo>
                  <a:lnTo>
                    <a:pt x="375" y="278"/>
                  </a:lnTo>
                  <a:lnTo>
                    <a:pt x="390" y="276"/>
                  </a:lnTo>
                  <a:lnTo>
                    <a:pt x="405" y="272"/>
                  </a:lnTo>
                  <a:lnTo>
                    <a:pt x="420" y="268"/>
                  </a:lnTo>
                  <a:lnTo>
                    <a:pt x="438" y="264"/>
                  </a:lnTo>
                  <a:lnTo>
                    <a:pt x="453" y="260"/>
                  </a:lnTo>
                  <a:lnTo>
                    <a:pt x="468" y="255"/>
                  </a:lnTo>
                  <a:lnTo>
                    <a:pt x="483" y="249"/>
                  </a:lnTo>
                  <a:lnTo>
                    <a:pt x="500" y="245"/>
                  </a:lnTo>
                  <a:lnTo>
                    <a:pt x="515" y="238"/>
                  </a:lnTo>
                  <a:lnTo>
                    <a:pt x="533" y="232"/>
                  </a:lnTo>
                  <a:lnTo>
                    <a:pt x="548" y="224"/>
                  </a:lnTo>
                  <a:lnTo>
                    <a:pt x="563" y="217"/>
                  </a:lnTo>
                  <a:lnTo>
                    <a:pt x="578" y="207"/>
                  </a:lnTo>
                  <a:lnTo>
                    <a:pt x="593" y="200"/>
                  </a:lnTo>
                  <a:lnTo>
                    <a:pt x="607" y="188"/>
                  </a:lnTo>
                  <a:lnTo>
                    <a:pt x="622" y="179"/>
                  </a:lnTo>
                  <a:lnTo>
                    <a:pt x="637" y="167"/>
                  </a:lnTo>
                  <a:lnTo>
                    <a:pt x="652" y="158"/>
                  </a:lnTo>
                  <a:lnTo>
                    <a:pt x="666" y="145"/>
                  </a:lnTo>
                  <a:lnTo>
                    <a:pt x="681" y="133"/>
                  </a:lnTo>
                  <a:lnTo>
                    <a:pt x="694" y="120"/>
                  </a:lnTo>
                  <a:lnTo>
                    <a:pt x="706" y="106"/>
                  </a:lnTo>
                  <a:lnTo>
                    <a:pt x="719" y="91"/>
                  </a:lnTo>
                  <a:lnTo>
                    <a:pt x="732" y="76"/>
                  </a:lnTo>
                  <a:lnTo>
                    <a:pt x="744" y="61"/>
                  </a:lnTo>
                  <a:lnTo>
                    <a:pt x="755" y="44"/>
                  </a:lnTo>
                  <a:lnTo>
                    <a:pt x="766" y="27"/>
                  </a:lnTo>
                  <a:lnTo>
                    <a:pt x="778" y="10"/>
                  </a:lnTo>
                  <a:lnTo>
                    <a:pt x="755" y="0"/>
                  </a:lnTo>
                  <a:lnTo>
                    <a:pt x="755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6" name="Freeform 20"/>
            <p:cNvSpPr>
              <a:spLocks/>
            </p:cNvSpPr>
            <p:nvPr/>
          </p:nvSpPr>
          <p:spPr bwMode="auto">
            <a:xfrm>
              <a:off x="3008" y="1636"/>
              <a:ext cx="110" cy="87"/>
            </a:xfrm>
            <a:custGeom>
              <a:avLst/>
              <a:gdLst>
                <a:gd name="T0" fmla="*/ 219 w 219"/>
                <a:gd name="T1" fmla="*/ 118 h 173"/>
                <a:gd name="T2" fmla="*/ 20 w 219"/>
                <a:gd name="T3" fmla="*/ 0 h 173"/>
                <a:gd name="T4" fmla="*/ 0 w 219"/>
                <a:gd name="T5" fmla="*/ 53 h 173"/>
                <a:gd name="T6" fmla="*/ 212 w 219"/>
                <a:gd name="T7" fmla="*/ 173 h 173"/>
                <a:gd name="T8" fmla="*/ 219 w 219"/>
                <a:gd name="T9" fmla="*/ 118 h 173"/>
                <a:gd name="T10" fmla="*/ 219 w 219"/>
                <a:gd name="T11" fmla="*/ 11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9" h="173">
                  <a:moveTo>
                    <a:pt x="219" y="118"/>
                  </a:moveTo>
                  <a:lnTo>
                    <a:pt x="20" y="0"/>
                  </a:lnTo>
                  <a:lnTo>
                    <a:pt x="0" y="53"/>
                  </a:lnTo>
                  <a:lnTo>
                    <a:pt x="212" y="173"/>
                  </a:lnTo>
                  <a:lnTo>
                    <a:pt x="219" y="118"/>
                  </a:lnTo>
                  <a:lnTo>
                    <a:pt x="219" y="11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7" name="Freeform 21"/>
            <p:cNvSpPr>
              <a:spLocks/>
            </p:cNvSpPr>
            <p:nvPr/>
          </p:nvSpPr>
          <p:spPr bwMode="auto">
            <a:xfrm>
              <a:off x="3006" y="1648"/>
              <a:ext cx="109" cy="86"/>
            </a:xfrm>
            <a:custGeom>
              <a:avLst/>
              <a:gdLst>
                <a:gd name="T0" fmla="*/ 216 w 216"/>
                <a:gd name="T1" fmla="*/ 21 h 171"/>
                <a:gd name="T2" fmla="*/ 0 w 216"/>
                <a:gd name="T3" fmla="*/ 171 h 171"/>
                <a:gd name="T4" fmla="*/ 3 w 216"/>
                <a:gd name="T5" fmla="*/ 131 h 171"/>
                <a:gd name="T6" fmla="*/ 211 w 216"/>
                <a:gd name="T7" fmla="*/ 0 h 171"/>
                <a:gd name="T8" fmla="*/ 216 w 216"/>
                <a:gd name="T9" fmla="*/ 21 h 171"/>
                <a:gd name="T10" fmla="*/ 216 w 216"/>
                <a:gd name="T11" fmla="*/ 2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" h="171">
                  <a:moveTo>
                    <a:pt x="216" y="21"/>
                  </a:moveTo>
                  <a:lnTo>
                    <a:pt x="0" y="171"/>
                  </a:lnTo>
                  <a:lnTo>
                    <a:pt x="3" y="131"/>
                  </a:lnTo>
                  <a:lnTo>
                    <a:pt x="211" y="0"/>
                  </a:lnTo>
                  <a:lnTo>
                    <a:pt x="216" y="21"/>
                  </a:lnTo>
                  <a:lnTo>
                    <a:pt x="216" y="2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8" name="Freeform 22"/>
            <p:cNvSpPr>
              <a:spLocks/>
            </p:cNvSpPr>
            <p:nvPr/>
          </p:nvSpPr>
          <p:spPr bwMode="auto">
            <a:xfrm>
              <a:off x="3011" y="1441"/>
              <a:ext cx="98" cy="21"/>
            </a:xfrm>
            <a:custGeom>
              <a:avLst/>
              <a:gdLst>
                <a:gd name="T0" fmla="*/ 192 w 196"/>
                <a:gd name="T1" fmla="*/ 0 h 42"/>
                <a:gd name="T2" fmla="*/ 6 w 196"/>
                <a:gd name="T3" fmla="*/ 0 h 42"/>
                <a:gd name="T4" fmla="*/ 0 w 196"/>
                <a:gd name="T5" fmla="*/ 42 h 42"/>
                <a:gd name="T6" fmla="*/ 196 w 196"/>
                <a:gd name="T7" fmla="*/ 42 h 42"/>
                <a:gd name="T8" fmla="*/ 192 w 196"/>
                <a:gd name="T9" fmla="*/ 0 h 42"/>
                <a:gd name="T10" fmla="*/ 192 w 196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42">
                  <a:moveTo>
                    <a:pt x="192" y="0"/>
                  </a:moveTo>
                  <a:lnTo>
                    <a:pt x="6" y="0"/>
                  </a:lnTo>
                  <a:lnTo>
                    <a:pt x="0" y="42"/>
                  </a:lnTo>
                  <a:lnTo>
                    <a:pt x="196" y="42"/>
                  </a:lnTo>
                  <a:lnTo>
                    <a:pt x="192" y="0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9" name="Freeform 23"/>
            <p:cNvSpPr>
              <a:spLocks/>
            </p:cNvSpPr>
            <p:nvPr/>
          </p:nvSpPr>
          <p:spPr bwMode="auto">
            <a:xfrm>
              <a:off x="3015" y="1378"/>
              <a:ext cx="97" cy="17"/>
            </a:xfrm>
            <a:custGeom>
              <a:avLst/>
              <a:gdLst>
                <a:gd name="T0" fmla="*/ 194 w 194"/>
                <a:gd name="T1" fmla="*/ 0 h 34"/>
                <a:gd name="T2" fmla="*/ 6 w 194"/>
                <a:gd name="T3" fmla="*/ 0 h 34"/>
                <a:gd name="T4" fmla="*/ 0 w 194"/>
                <a:gd name="T5" fmla="*/ 34 h 34"/>
                <a:gd name="T6" fmla="*/ 186 w 194"/>
                <a:gd name="T7" fmla="*/ 34 h 34"/>
                <a:gd name="T8" fmla="*/ 194 w 194"/>
                <a:gd name="T9" fmla="*/ 0 h 34"/>
                <a:gd name="T10" fmla="*/ 194 w 194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4">
                  <a:moveTo>
                    <a:pt x="194" y="0"/>
                  </a:moveTo>
                  <a:lnTo>
                    <a:pt x="6" y="0"/>
                  </a:lnTo>
                  <a:lnTo>
                    <a:pt x="0" y="34"/>
                  </a:lnTo>
                  <a:lnTo>
                    <a:pt x="186" y="34"/>
                  </a:lnTo>
                  <a:lnTo>
                    <a:pt x="194" y="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0" name="Freeform 24"/>
            <p:cNvSpPr>
              <a:spLocks/>
            </p:cNvSpPr>
            <p:nvPr/>
          </p:nvSpPr>
          <p:spPr bwMode="auto">
            <a:xfrm>
              <a:off x="3028" y="1248"/>
              <a:ext cx="98" cy="24"/>
            </a:xfrm>
            <a:custGeom>
              <a:avLst/>
              <a:gdLst>
                <a:gd name="T0" fmla="*/ 196 w 196"/>
                <a:gd name="T1" fmla="*/ 0 h 47"/>
                <a:gd name="T2" fmla="*/ 8 w 196"/>
                <a:gd name="T3" fmla="*/ 0 h 47"/>
                <a:gd name="T4" fmla="*/ 0 w 196"/>
                <a:gd name="T5" fmla="*/ 47 h 47"/>
                <a:gd name="T6" fmla="*/ 189 w 196"/>
                <a:gd name="T7" fmla="*/ 47 h 47"/>
                <a:gd name="T8" fmla="*/ 196 w 196"/>
                <a:gd name="T9" fmla="*/ 0 h 47"/>
                <a:gd name="T10" fmla="*/ 196 w 196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47">
                  <a:moveTo>
                    <a:pt x="196" y="0"/>
                  </a:moveTo>
                  <a:lnTo>
                    <a:pt x="8" y="0"/>
                  </a:lnTo>
                  <a:lnTo>
                    <a:pt x="0" y="47"/>
                  </a:lnTo>
                  <a:lnTo>
                    <a:pt x="189" y="47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1" name="Freeform 25"/>
            <p:cNvSpPr>
              <a:spLocks/>
            </p:cNvSpPr>
            <p:nvPr/>
          </p:nvSpPr>
          <p:spPr bwMode="auto">
            <a:xfrm>
              <a:off x="2617" y="1630"/>
              <a:ext cx="76" cy="71"/>
            </a:xfrm>
            <a:custGeom>
              <a:avLst/>
              <a:gdLst>
                <a:gd name="T0" fmla="*/ 152 w 152"/>
                <a:gd name="T1" fmla="*/ 95 h 140"/>
                <a:gd name="T2" fmla="*/ 13 w 152"/>
                <a:gd name="T3" fmla="*/ 0 h 140"/>
                <a:gd name="T4" fmla="*/ 0 w 152"/>
                <a:gd name="T5" fmla="*/ 42 h 140"/>
                <a:gd name="T6" fmla="*/ 148 w 152"/>
                <a:gd name="T7" fmla="*/ 140 h 140"/>
                <a:gd name="T8" fmla="*/ 152 w 152"/>
                <a:gd name="T9" fmla="*/ 95 h 140"/>
                <a:gd name="T10" fmla="*/ 152 w 152"/>
                <a:gd name="T11" fmla="*/ 9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140">
                  <a:moveTo>
                    <a:pt x="152" y="95"/>
                  </a:moveTo>
                  <a:lnTo>
                    <a:pt x="13" y="0"/>
                  </a:lnTo>
                  <a:lnTo>
                    <a:pt x="0" y="42"/>
                  </a:lnTo>
                  <a:lnTo>
                    <a:pt x="148" y="140"/>
                  </a:lnTo>
                  <a:lnTo>
                    <a:pt x="152" y="95"/>
                  </a:lnTo>
                  <a:lnTo>
                    <a:pt x="152" y="95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2" name="Freeform 26"/>
            <p:cNvSpPr>
              <a:spLocks/>
            </p:cNvSpPr>
            <p:nvPr/>
          </p:nvSpPr>
          <p:spPr bwMode="auto">
            <a:xfrm>
              <a:off x="2616" y="1640"/>
              <a:ext cx="75" cy="69"/>
            </a:xfrm>
            <a:custGeom>
              <a:avLst/>
              <a:gdLst>
                <a:gd name="T0" fmla="*/ 150 w 150"/>
                <a:gd name="T1" fmla="*/ 17 h 138"/>
                <a:gd name="T2" fmla="*/ 0 w 150"/>
                <a:gd name="T3" fmla="*/ 138 h 138"/>
                <a:gd name="T4" fmla="*/ 2 w 150"/>
                <a:gd name="T5" fmla="*/ 106 h 138"/>
                <a:gd name="T6" fmla="*/ 149 w 150"/>
                <a:gd name="T7" fmla="*/ 0 h 138"/>
                <a:gd name="T8" fmla="*/ 150 w 150"/>
                <a:gd name="T9" fmla="*/ 17 h 138"/>
                <a:gd name="T10" fmla="*/ 150 w 150"/>
                <a:gd name="T11" fmla="*/ 1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" h="138">
                  <a:moveTo>
                    <a:pt x="150" y="17"/>
                  </a:moveTo>
                  <a:lnTo>
                    <a:pt x="0" y="138"/>
                  </a:lnTo>
                  <a:lnTo>
                    <a:pt x="2" y="106"/>
                  </a:lnTo>
                  <a:lnTo>
                    <a:pt x="149" y="0"/>
                  </a:lnTo>
                  <a:lnTo>
                    <a:pt x="150" y="17"/>
                  </a:lnTo>
                  <a:lnTo>
                    <a:pt x="150" y="1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3" name="Freeform 27"/>
            <p:cNvSpPr>
              <a:spLocks/>
            </p:cNvSpPr>
            <p:nvPr/>
          </p:nvSpPr>
          <p:spPr bwMode="auto">
            <a:xfrm>
              <a:off x="2618" y="1474"/>
              <a:ext cx="70" cy="17"/>
            </a:xfrm>
            <a:custGeom>
              <a:avLst/>
              <a:gdLst>
                <a:gd name="T0" fmla="*/ 135 w 139"/>
                <a:gd name="T1" fmla="*/ 0 h 34"/>
                <a:gd name="T2" fmla="*/ 4 w 139"/>
                <a:gd name="T3" fmla="*/ 0 h 34"/>
                <a:gd name="T4" fmla="*/ 0 w 139"/>
                <a:gd name="T5" fmla="*/ 34 h 34"/>
                <a:gd name="T6" fmla="*/ 139 w 139"/>
                <a:gd name="T7" fmla="*/ 34 h 34"/>
                <a:gd name="T8" fmla="*/ 135 w 139"/>
                <a:gd name="T9" fmla="*/ 0 h 34"/>
                <a:gd name="T10" fmla="*/ 135 w 13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9" h="34">
                  <a:moveTo>
                    <a:pt x="135" y="0"/>
                  </a:moveTo>
                  <a:lnTo>
                    <a:pt x="4" y="0"/>
                  </a:lnTo>
                  <a:lnTo>
                    <a:pt x="0" y="34"/>
                  </a:lnTo>
                  <a:lnTo>
                    <a:pt x="139" y="34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4" name="Freeform 28"/>
            <p:cNvSpPr>
              <a:spLocks/>
            </p:cNvSpPr>
            <p:nvPr/>
          </p:nvSpPr>
          <p:spPr bwMode="auto">
            <a:xfrm>
              <a:off x="2621" y="1422"/>
              <a:ext cx="68" cy="14"/>
            </a:xfrm>
            <a:custGeom>
              <a:avLst/>
              <a:gdLst>
                <a:gd name="T0" fmla="*/ 135 w 135"/>
                <a:gd name="T1" fmla="*/ 0 h 29"/>
                <a:gd name="T2" fmla="*/ 3 w 135"/>
                <a:gd name="T3" fmla="*/ 0 h 29"/>
                <a:gd name="T4" fmla="*/ 0 w 135"/>
                <a:gd name="T5" fmla="*/ 29 h 29"/>
                <a:gd name="T6" fmla="*/ 129 w 135"/>
                <a:gd name="T7" fmla="*/ 27 h 29"/>
                <a:gd name="T8" fmla="*/ 135 w 135"/>
                <a:gd name="T9" fmla="*/ 0 h 29"/>
                <a:gd name="T10" fmla="*/ 135 w 135"/>
                <a:gd name="T1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29">
                  <a:moveTo>
                    <a:pt x="135" y="0"/>
                  </a:moveTo>
                  <a:lnTo>
                    <a:pt x="3" y="0"/>
                  </a:lnTo>
                  <a:lnTo>
                    <a:pt x="0" y="29"/>
                  </a:lnTo>
                  <a:lnTo>
                    <a:pt x="129" y="27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5" name="Freeform 29"/>
            <p:cNvSpPr>
              <a:spLocks/>
            </p:cNvSpPr>
            <p:nvPr/>
          </p:nvSpPr>
          <p:spPr bwMode="auto">
            <a:xfrm>
              <a:off x="2621" y="1318"/>
              <a:ext cx="77" cy="20"/>
            </a:xfrm>
            <a:custGeom>
              <a:avLst/>
              <a:gdLst>
                <a:gd name="T0" fmla="*/ 154 w 154"/>
                <a:gd name="T1" fmla="*/ 0 h 40"/>
                <a:gd name="T2" fmla="*/ 5 w 154"/>
                <a:gd name="T3" fmla="*/ 0 h 40"/>
                <a:gd name="T4" fmla="*/ 0 w 154"/>
                <a:gd name="T5" fmla="*/ 40 h 40"/>
                <a:gd name="T6" fmla="*/ 150 w 154"/>
                <a:gd name="T7" fmla="*/ 38 h 40"/>
                <a:gd name="T8" fmla="*/ 154 w 154"/>
                <a:gd name="T9" fmla="*/ 0 h 40"/>
                <a:gd name="T10" fmla="*/ 154 w 154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40">
                  <a:moveTo>
                    <a:pt x="154" y="0"/>
                  </a:moveTo>
                  <a:lnTo>
                    <a:pt x="5" y="0"/>
                  </a:lnTo>
                  <a:lnTo>
                    <a:pt x="0" y="40"/>
                  </a:lnTo>
                  <a:lnTo>
                    <a:pt x="150" y="38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6" name="Freeform 30"/>
            <p:cNvSpPr>
              <a:spLocks/>
            </p:cNvSpPr>
            <p:nvPr/>
          </p:nvSpPr>
          <p:spPr bwMode="auto">
            <a:xfrm>
              <a:off x="3112" y="1218"/>
              <a:ext cx="326" cy="289"/>
            </a:xfrm>
            <a:custGeom>
              <a:avLst/>
              <a:gdLst>
                <a:gd name="T0" fmla="*/ 2 w 652"/>
                <a:gd name="T1" fmla="*/ 3 h 578"/>
                <a:gd name="T2" fmla="*/ 2 w 652"/>
                <a:gd name="T3" fmla="*/ 15 h 578"/>
                <a:gd name="T4" fmla="*/ 7 w 652"/>
                <a:gd name="T5" fmla="*/ 28 h 578"/>
                <a:gd name="T6" fmla="*/ 15 w 652"/>
                <a:gd name="T7" fmla="*/ 47 h 578"/>
                <a:gd name="T8" fmla="*/ 24 w 652"/>
                <a:gd name="T9" fmla="*/ 70 h 578"/>
                <a:gd name="T10" fmla="*/ 34 w 652"/>
                <a:gd name="T11" fmla="*/ 93 h 578"/>
                <a:gd name="T12" fmla="*/ 49 w 652"/>
                <a:gd name="T13" fmla="*/ 121 h 578"/>
                <a:gd name="T14" fmla="*/ 66 w 652"/>
                <a:gd name="T15" fmla="*/ 154 h 578"/>
                <a:gd name="T16" fmla="*/ 87 w 652"/>
                <a:gd name="T17" fmla="*/ 186 h 578"/>
                <a:gd name="T18" fmla="*/ 110 w 652"/>
                <a:gd name="T19" fmla="*/ 220 h 578"/>
                <a:gd name="T20" fmla="*/ 137 w 652"/>
                <a:gd name="T21" fmla="*/ 256 h 578"/>
                <a:gd name="T22" fmla="*/ 167 w 652"/>
                <a:gd name="T23" fmla="*/ 291 h 578"/>
                <a:gd name="T24" fmla="*/ 203 w 652"/>
                <a:gd name="T25" fmla="*/ 329 h 578"/>
                <a:gd name="T26" fmla="*/ 241 w 652"/>
                <a:gd name="T27" fmla="*/ 363 h 578"/>
                <a:gd name="T28" fmla="*/ 285 w 652"/>
                <a:gd name="T29" fmla="*/ 397 h 578"/>
                <a:gd name="T30" fmla="*/ 331 w 652"/>
                <a:gd name="T31" fmla="*/ 431 h 578"/>
                <a:gd name="T32" fmla="*/ 384 w 652"/>
                <a:gd name="T33" fmla="*/ 464 h 578"/>
                <a:gd name="T34" fmla="*/ 441 w 652"/>
                <a:gd name="T35" fmla="*/ 492 h 578"/>
                <a:gd name="T36" fmla="*/ 504 w 652"/>
                <a:gd name="T37" fmla="*/ 521 h 578"/>
                <a:gd name="T38" fmla="*/ 572 w 652"/>
                <a:gd name="T39" fmla="*/ 543 h 578"/>
                <a:gd name="T40" fmla="*/ 648 w 652"/>
                <a:gd name="T41" fmla="*/ 566 h 578"/>
                <a:gd name="T42" fmla="*/ 646 w 652"/>
                <a:gd name="T43" fmla="*/ 578 h 578"/>
                <a:gd name="T44" fmla="*/ 633 w 652"/>
                <a:gd name="T45" fmla="*/ 574 h 578"/>
                <a:gd name="T46" fmla="*/ 618 w 652"/>
                <a:gd name="T47" fmla="*/ 570 h 578"/>
                <a:gd name="T48" fmla="*/ 595 w 652"/>
                <a:gd name="T49" fmla="*/ 564 h 578"/>
                <a:gd name="T50" fmla="*/ 570 w 652"/>
                <a:gd name="T51" fmla="*/ 559 h 578"/>
                <a:gd name="T52" fmla="*/ 538 w 652"/>
                <a:gd name="T53" fmla="*/ 549 h 578"/>
                <a:gd name="T54" fmla="*/ 504 w 652"/>
                <a:gd name="T55" fmla="*/ 538 h 578"/>
                <a:gd name="T56" fmla="*/ 467 w 652"/>
                <a:gd name="T57" fmla="*/ 524 h 578"/>
                <a:gd name="T58" fmla="*/ 429 w 652"/>
                <a:gd name="T59" fmla="*/ 509 h 578"/>
                <a:gd name="T60" fmla="*/ 390 w 652"/>
                <a:gd name="T61" fmla="*/ 490 h 578"/>
                <a:gd name="T62" fmla="*/ 348 w 652"/>
                <a:gd name="T63" fmla="*/ 469 h 578"/>
                <a:gd name="T64" fmla="*/ 306 w 652"/>
                <a:gd name="T65" fmla="*/ 444 h 578"/>
                <a:gd name="T66" fmla="*/ 266 w 652"/>
                <a:gd name="T67" fmla="*/ 418 h 578"/>
                <a:gd name="T68" fmla="*/ 224 w 652"/>
                <a:gd name="T69" fmla="*/ 386 h 578"/>
                <a:gd name="T70" fmla="*/ 184 w 652"/>
                <a:gd name="T71" fmla="*/ 351 h 578"/>
                <a:gd name="T72" fmla="*/ 146 w 652"/>
                <a:gd name="T73" fmla="*/ 313 h 578"/>
                <a:gd name="T74" fmla="*/ 110 w 652"/>
                <a:gd name="T75" fmla="*/ 272 h 578"/>
                <a:gd name="T76" fmla="*/ 78 w 652"/>
                <a:gd name="T77" fmla="*/ 226 h 578"/>
                <a:gd name="T78" fmla="*/ 47 w 652"/>
                <a:gd name="T79" fmla="*/ 176 h 578"/>
                <a:gd name="T80" fmla="*/ 23 w 652"/>
                <a:gd name="T81" fmla="*/ 121 h 578"/>
                <a:gd name="T82" fmla="*/ 2 w 652"/>
                <a:gd name="T83" fmla="*/ 64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52" h="578">
                  <a:moveTo>
                    <a:pt x="0" y="0"/>
                  </a:moveTo>
                  <a:lnTo>
                    <a:pt x="0" y="2"/>
                  </a:lnTo>
                  <a:lnTo>
                    <a:pt x="2" y="3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15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7" y="28"/>
                  </a:lnTo>
                  <a:lnTo>
                    <a:pt x="9" y="34"/>
                  </a:lnTo>
                  <a:lnTo>
                    <a:pt x="11" y="40"/>
                  </a:lnTo>
                  <a:lnTo>
                    <a:pt x="15" y="47"/>
                  </a:lnTo>
                  <a:lnTo>
                    <a:pt x="17" y="53"/>
                  </a:lnTo>
                  <a:lnTo>
                    <a:pt x="21" y="61"/>
                  </a:lnTo>
                  <a:lnTo>
                    <a:pt x="24" y="70"/>
                  </a:lnTo>
                  <a:lnTo>
                    <a:pt x="26" y="76"/>
                  </a:lnTo>
                  <a:lnTo>
                    <a:pt x="30" y="85"/>
                  </a:lnTo>
                  <a:lnTo>
                    <a:pt x="34" y="93"/>
                  </a:lnTo>
                  <a:lnTo>
                    <a:pt x="40" y="104"/>
                  </a:lnTo>
                  <a:lnTo>
                    <a:pt x="43" y="112"/>
                  </a:lnTo>
                  <a:lnTo>
                    <a:pt x="49" y="121"/>
                  </a:lnTo>
                  <a:lnTo>
                    <a:pt x="55" y="133"/>
                  </a:lnTo>
                  <a:lnTo>
                    <a:pt x="61" y="142"/>
                  </a:lnTo>
                  <a:lnTo>
                    <a:pt x="66" y="154"/>
                  </a:lnTo>
                  <a:lnTo>
                    <a:pt x="72" y="163"/>
                  </a:lnTo>
                  <a:lnTo>
                    <a:pt x="80" y="175"/>
                  </a:lnTo>
                  <a:lnTo>
                    <a:pt x="87" y="186"/>
                  </a:lnTo>
                  <a:lnTo>
                    <a:pt x="95" y="197"/>
                  </a:lnTo>
                  <a:lnTo>
                    <a:pt x="102" y="209"/>
                  </a:lnTo>
                  <a:lnTo>
                    <a:pt x="110" y="220"/>
                  </a:lnTo>
                  <a:lnTo>
                    <a:pt x="120" y="233"/>
                  </a:lnTo>
                  <a:lnTo>
                    <a:pt x="127" y="245"/>
                  </a:lnTo>
                  <a:lnTo>
                    <a:pt x="137" y="256"/>
                  </a:lnTo>
                  <a:lnTo>
                    <a:pt x="146" y="268"/>
                  </a:lnTo>
                  <a:lnTo>
                    <a:pt x="158" y="279"/>
                  </a:lnTo>
                  <a:lnTo>
                    <a:pt x="167" y="291"/>
                  </a:lnTo>
                  <a:lnTo>
                    <a:pt x="178" y="304"/>
                  </a:lnTo>
                  <a:lnTo>
                    <a:pt x="190" y="315"/>
                  </a:lnTo>
                  <a:lnTo>
                    <a:pt x="203" y="329"/>
                  </a:lnTo>
                  <a:lnTo>
                    <a:pt x="215" y="340"/>
                  </a:lnTo>
                  <a:lnTo>
                    <a:pt x="228" y="351"/>
                  </a:lnTo>
                  <a:lnTo>
                    <a:pt x="241" y="363"/>
                  </a:lnTo>
                  <a:lnTo>
                    <a:pt x="255" y="374"/>
                  </a:lnTo>
                  <a:lnTo>
                    <a:pt x="270" y="386"/>
                  </a:lnTo>
                  <a:lnTo>
                    <a:pt x="285" y="397"/>
                  </a:lnTo>
                  <a:lnTo>
                    <a:pt x="298" y="408"/>
                  </a:lnTo>
                  <a:lnTo>
                    <a:pt x="315" y="422"/>
                  </a:lnTo>
                  <a:lnTo>
                    <a:pt x="331" y="431"/>
                  </a:lnTo>
                  <a:lnTo>
                    <a:pt x="348" y="443"/>
                  </a:lnTo>
                  <a:lnTo>
                    <a:pt x="365" y="454"/>
                  </a:lnTo>
                  <a:lnTo>
                    <a:pt x="384" y="464"/>
                  </a:lnTo>
                  <a:lnTo>
                    <a:pt x="403" y="473"/>
                  </a:lnTo>
                  <a:lnTo>
                    <a:pt x="422" y="483"/>
                  </a:lnTo>
                  <a:lnTo>
                    <a:pt x="441" y="492"/>
                  </a:lnTo>
                  <a:lnTo>
                    <a:pt x="462" y="503"/>
                  </a:lnTo>
                  <a:lnTo>
                    <a:pt x="483" y="511"/>
                  </a:lnTo>
                  <a:lnTo>
                    <a:pt x="504" y="521"/>
                  </a:lnTo>
                  <a:lnTo>
                    <a:pt x="526" y="528"/>
                  </a:lnTo>
                  <a:lnTo>
                    <a:pt x="549" y="538"/>
                  </a:lnTo>
                  <a:lnTo>
                    <a:pt x="572" y="543"/>
                  </a:lnTo>
                  <a:lnTo>
                    <a:pt x="597" y="551"/>
                  </a:lnTo>
                  <a:lnTo>
                    <a:pt x="621" y="559"/>
                  </a:lnTo>
                  <a:lnTo>
                    <a:pt x="648" y="566"/>
                  </a:lnTo>
                  <a:lnTo>
                    <a:pt x="652" y="578"/>
                  </a:lnTo>
                  <a:lnTo>
                    <a:pt x="650" y="578"/>
                  </a:lnTo>
                  <a:lnTo>
                    <a:pt x="646" y="578"/>
                  </a:lnTo>
                  <a:lnTo>
                    <a:pt x="642" y="576"/>
                  </a:lnTo>
                  <a:lnTo>
                    <a:pt x="639" y="576"/>
                  </a:lnTo>
                  <a:lnTo>
                    <a:pt x="633" y="574"/>
                  </a:lnTo>
                  <a:lnTo>
                    <a:pt x="629" y="574"/>
                  </a:lnTo>
                  <a:lnTo>
                    <a:pt x="623" y="572"/>
                  </a:lnTo>
                  <a:lnTo>
                    <a:pt x="618" y="570"/>
                  </a:lnTo>
                  <a:lnTo>
                    <a:pt x="610" y="568"/>
                  </a:lnTo>
                  <a:lnTo>
                    <a:pt x="602" y="566"/>
                  </a:lnTo>
                  <a:lnTo>
                    <a:pt x="595" y="564"/>
                  </a:lnTo>
                  <a:lnTo>
                    <a:pt x="587" y="562"/>
                  </a:lnTo>
                  <a:lnTo>
                    <a:pt x="578" y="560"/>
                  </a:lnTo>
                  <a:lnTo>
                    <a:pt x="570" y="559"/>
                  </a:lnTo>
                  <a:lnTo>
                    <a:pt x="559" y="555"/>
                  </a:lnTo>
                  <a:lnTo>
                    <a:pt x="549" y="553"/>
                  </a:lnTo>
                  <a:lnTo>
                    <a:pt x="538" y="549"/>
                  </a:lnTo>
                  <a:lnTo>
                    <a:pt x="526" y="545"/>
                  </a:lnTo>
                  <a:lnTo>
                    <a:pt x="515" y="541"/>
                  </a:lnTo>
                  <a:lnTo>
                    <a:pt x="504" y="538"/>
                  </a:lnTo>
                  <a:lnTo>
                    <a:pt x="492" y="534"/>
                  </a:lnTo>
                  <a:lnTo>
                    <a:pt x="481" y="530"/>
                  </a:lnTo>
                  <a:lnTo>
                    <a:pt x="467" y="524"/>
                  </a:lnTo>
                  <a:lnTo>
                    <a:pt x="456" y="519"/>
                  </a:lnTo>
                  <a:lnTo>
                    <a:pt x="443" y="513"/>
                  </a:lnTo>
                  <a:lnTo>
                    <a:pt x="429" y="509"/>
                  </a:lnTo>
                  <a:lnTo>
                    <a:pt x="416" y="502"/>
                  </a:lnTo>
                  <a:lnTo>
                    <a:pt x="403" y="496"/>
                  </a:lnTo>
                  <a:lnTo>
                    <a:pt x="390" y="490"/>
                  </a:lnTo>
                  <a:lnTo>
                    <a:pt x="376" y="484"/>
                  </a:lnTo>
                  <a:lnTo>
                    <a:pt x="363" y="475"/>
                  </a:lnTo>
                  <a:lnTo>
                    <a:pt x="348" y="469"/>
                  </a:lnTo>
                  <a:lnTo>
                    <a:pt x="334" y="460"/>
                  </a:lnTo>
                  <a:lnTo>
                    <a:pt x="321" y="454"/>
                  </a:lnTo>
                  <a:lnTo>
                    <a:pt x="306" y="444"/>
                  </a:lnTo>
                  <a:lnTo>
                    <a:pt x="293" y="435"/>
                  </a:lnTo>
                  <a:lnTo>
                    <a:pt x="279" y="425"/>
                  </a:lnTo>
                  <a:lnTo>
                    <a:pt x="266" y="418"/>
                  </a:lnTo>
                  <a:lnTo>
                    <a:pt x="251" y="406"/>
                  </a:lnTo>
                  <a:lnTo>
                    <a:pt x="237" y="397"/>
                  </a:lnTo>
                  <a:lnTo>
                    <a:pt x="224" y="386"/>
                  </a:lnTo>
                  <a:lnTo>
                    <a:pt x="211" y="374"/>
                  </a:lnTo>
                  <a:lnTo>
                    <a:pt x="197" y="365"/>
                  </a:lnTo>
                  <a:lnTo>
                    <a:pt x="184" y="351"/>
                  </a:lnTo>
                  <a:lnTo>
                    <a:pt x="171" y="340"/>
                  </a:lnTo>
                  <a:lnTo>
                    <a:pt x="159" y="329"/>
                  </a:lnTo>
                  <a:lnTo>
                    <a:pt x="146" y="313"/>
                  </a:lnTo>
                  <a:lnTo>
                    <a:pt x="135" y="300"/>
                  </a:lnTo>
                  <a:lnTo>
                    <a:pt x="121" y="285"/>
                  </a:lnTo>
                  <a:lnTo>
                    <a:pt x="110" y="272"/>
                  </a:lnTo>
                  <a:lnTo>
                    <a:pt x="99" y="256"/>
                  </a:lnTo>
                  <a:lnTo>
                    <a:pt x="87" y="241"/>
                  </a:lnTo>
                  <a:lnTo>
                    <a:pt x="78" y="226"/>
                  </a:lnTo>
                  <a:lnTo>
                    <a:pt x="68" y="211"/>
                  </a:lnTo>
                  <a:lnTo>
                    <a:pt x="57" y="194"/>
                  </a:lnTo>
                  <a:lnTo>
                    <a:pt x="47" y="176"/>
                  </a:lnTo>
                  <a:lnTo>
                    <a:pt x="38" y="159"/>
                  </a:lnTo>
                  <a:lnTo>
                    <a:pt x="30" y="140"/>
                  </a:lnTo>
                  <a:lnTo>
                    <a:pt x="23" y="121"/>
                  </a:lnTo>
                  <a:lnTo>
                    <a:pt x="15" y="104"/>
                  </a:lnTo>
                  <a:lnTo>
                    <a:pt x="7" y="83"/>
                  </a:lnTo>
                  <a:lnTo>
                    <a:pt x="2" y="6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7" name="Freeform 31"/>
            <p:cNvSpPr>
              <a:spLocks/>
            </p:cNvSpPr>
            <p:nvPr/>
          </p:nvSpPr>
          <p:spPr bwMode="auto">
            <a:xfrm>
              <a:off x="2582" y="1244"/>
              <a:ext cx="32" cy="232"/>
            </a:xfrm>
            <a:custGeom>
              <a:avLst/>
              <a:gdLst>
                <a:gd name="T0" fmla="*/ 0 w 62"/>
                <a:gd name="T1" fmla="*/ 454 h 464"/>
                <a:gd name="T2" fmla="*/ 17 w 62"/>
                <a:gd name="T3" fmla="*/ 464 h 464"/>
                <a:gd name="T4" fmla="*/ 32 w 62"/>
                <a:gd name="T5" fmla="*/ 458 h 464"/>
                <a:gd name="T6" fmla="*/ 62 w 62"/>
                <a:gd name="T7" fmla="*/ 192 h 464"/>
                <a:gd name="T8" fmla="*/ 47 w 62"/>
                <a:gd name="T9" fmla="*/ 0 h 464"/>
                <a:gd name="T10" fmla="*/ 17 w 62"/>
                <a:gd name="T11" fmla="*/ 0 h 464"/>
                <a:gd name="T12" fmla="*/ 0 w 62"/>
                <a:gd name="T13" fmla="*/ 454 h 464"/>
                <a:gd name="T14" fmla="*/ 0 w 62"/>
                <a:gd name="T15" fmla="*/ 45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2" h="464">
                  <a:moveTo>
                    <a:pt x="0" y="454"/>
                  </a:moveTo>
                  <a:lnTo>
                    <a:pt x="17" y="464"/>
                  </a:lnTo>
                  <a:lnTo>
                    <a:pt x="32" y="458"/>
                  </a:lnTo>
                  <a:lnTo>
                    <a:pt x="62" y="192"/>
                  </a:lnTo>
                  <a:lnTo>
                    <a:pt x="47" y="0"/>
                  </a:lnTo>
                  <a:lnTo>
                    <a:pt x="17" y="0"/>
                  </a:lnTo>
                  <a:lnTo>
                    <a:pt x="0" y="454"/>
                  </a:lnTo>
                  <a:lnTo>
                    <a:pt x="0" y="45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8" name="Freeform 32"/>
            <p:cNvSpPr>
              <a:spLocks/>
            </p:cNvSpPr>
            <p:nvPr/>
          </p:nvSpPr>
          <p:spPr bwMode="auto">
            <a:xfrm>
              <a:off x="2574" y="1472"/>
              <a:ext cx="34" cy="251"/>
            </a:xfrm>
            <a:custGeom>
              <a:avLst/>
              <a:gdLst>
                <a:gd name="T0" fmla="*/ 49 w 68"/>
                <a:gd name="T1" fmla="*/ 4 h 504"/>
                <a:gd name="T2" fmla="*/ 68 w 68"/>
                <a:gd name="T3" fmla="*/ 143 h 504"/>
                <a:gd name="T4" fmla="*/ 41 w 68"/>
                <a:gd name="T5" fmla="*/ 494 h 504"/>
                <a:gd name="T6" fmla="*/ 15 w 68"/>
                <a:gd name="T7" fmla="*/ 504 h 504"/>
                <a:gd name="T8" fmla="*/ 0 w 68"/>
                <a:gd name="T9" fmla="*/ 494 h 504"/>
                <a:gd name="T10" fmla="*/ 17 w 68"/>
                <a:gd name="T11" fmla="*/ 0 h 504"/>
                <a:gd name="T12" fmla="*/ 49 w 68"/>
                <a:gd name="T13" fmla="*/ 4 h 504"/>
                <a:gd name="T14" fmla="*/ 49 w 68"/>
                <a:gd name="T15" fmla="*/ 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" h="504">
                  <a:moveTo>
                    <a:pt x="49" y="4"/>
                  </a:moveTo>
                  <a:lnTo>
                    <a:pt x="68" y="143"/>
                  </a:lnTo>
                  <a:lnTo>
                    <a:pt x="41" y="494"/>
                  </a:lnTo>
                  <a:lnTo>
                    <a:pt x="15" y="504"/>
                  </a:lnTo>
                  <a:lnTo>
                    <a:pt x="0" y="494"/>
                  </a:lnTo>
                  <a:lnTo>
                    <a:pt x="17" y="0"/>
                  </a:lnTo>
                  <a:lnTo>
                    <a:pt x="49" y="4"/>
                  </a:lnTo>
                  <a:lnTo>
                    <a:pt x="49" y="4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9" name="Freeform 33"/>
            <p:cNvSpPr>
              <a:spLocks/>
            </p:cNvSpPr>
            <p:nvPr/>
          </p:nvSpPr>
          <p:spPr bwMode="auto">
            <a:xfrm>
              <a:off x="2620" y="1536"/>
              <a:ext cx="69" cy="17"/>
            </a:xfrm>
            <a:custGeom>
              <a:avLst/>
              <a:gdLst>
                <a:gd name="T0" fmla="*/ 135 w 137"/>
                <a:gd name="T1" fmla="*/ 0 h 35"/>
                <a:gd name="T2" fmla="*/ 2 w 137"/>
                <a:gd name="T3" fmla="*/ 2 h 35"/>
                <a:gd name="T4" fmla="*/ 0 w 137"/>
                <a:gd name="T5" fmla="*/ 35 h 35"/>
                <a:gd name="T6" fmla="*/ 137 w 137"/>
                <a:gd name="T7" fmla="*/ 29 h 35"/>
                <a:gd name="T8" fmla="*/ 135 w 137"/>
                <a:gd name="T9" fmla="*/ 0 h 35"/>
                <a:gd name="T10" fmla="*/ 135 w 137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35">
                  <a:moveTo>
                    <a:pt x="135" y="0"/>
                  </a:moveTo>
                  <a:lnTo>
                    <a:pt x="2" y="2"/>
                  </a:lnTo>
                  <a:lnTo>
                    <a:pt x="0" y="35"/>
                  </a:lnTo>
                  <a:lnTo>
                    <a:pt x="137" y="29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0" name="Freeform 34"/>
            <p:cNvSpPr>
              <a:spLocks/>
            </p:cNvSpPr>
            <p:nvPr/>
          </p:nvSpPr>
          <p:spPr bwMode="auto">
            <a:xfrm>
              <a:off x="2826" y="1563"/>
              <a:ext cx="649" cy="135"/>
            </a:xfrm>
            <a:custGeom>
              <a:avLst/>
              <a:gdLst>
                <a:gd name="T0" fmla="*/ 31 w 1299"/>
                <a:gd name="T1" fmla="*/ 68 h 270"/>
                <a:gd name="T2" fmla="*/ 52 w 1299"/>
                <a:gd name="T3" fmla="*/ 68 h 270"/>
                <a:gd name="T4" fmla="*/ 76 w 1299"/>
                <a:gd name="T5" fmla="*/ 68 h 270"/>
                <a:gd name="T6" fmla="*/ 109 w 1299"/>
                <a:gd name="T7" fmla="*/ 68 h 270"/>
                <a:gd name="T8" fmla="*/ 145 w 1299"/>
                <a:gd name="T9" fmla="*/ 68 h 270"/>
                <a:gd name="T10" fmla="*/ 187 w 1299"/>
                <a:gd name="T11" fmla="*/ 70 h 270"/>
                <a:gd name="T12" fmla="*/ 232 w 1299"/>
                <a:gd name="T13" fmla="*/ 72 h 270"/>
                <a:gd name="T14" fmla="*/ 280 w 1299"/>
                <a:gd name="T15" fmla="*/ 74 h 270"/>
                <a:gd name="T16" fmla="*/ 331 w 1299"/>
                <a:gd name="T17" fmla="*/ 76 h 270"/>
                <a:gd name="T18" fmla="*/ 383 w 1299"/>
                <a:gd name="T19" fmla="*/ 80 h 270"/>
                <a:gd name="T20" fmla="*/ 436 w 1299"/>
                <a:gd name="T21" fmla="*/ 81 h 270"/>
                <a:gd name="T22" fmla="*/ 489 w 1299"/>
                <a:gd name="T23" fmla="*/ 83 h 270"/>
                <a:gd name="T24" fmla="*/ 542 w 1299"/>
                <a:gd name="T25" fmla="*/ 89 h 270"/>
                <a:gd name="T26" fmla="*/ 594 w 1299"/>
                <a:gd name="T27" fmla="*/ 93 h 270"/>
                <a:gd name="T28" fmla="*/ 643 w 1299"/>
                <a:gd name="T29" fmla="*/ 99 h 270"/>
                <a:gd name="T30" fmla="*/ 696 w 1299"/>
                <a:gd name="T31" fmla="*/ 104 h 270"/>
                <a:gd name="T32" fmla="*/ 750 w 1299"/>
                <a:gd name="T33" fmla="*/ 114 h 270"/>
                <a:gd name="T34" fmla="*/ 801 w 1299"/>
                <a:gd name="T35" fmla="*/ 123 h 270"/>
                <a:gd name="T36" fmla="*/ 852 w 1299"/>
                <a:gd name="T37" fmla="*/ 135 h 270"/>
                <a:gd name="T38" fmla="*/ 900 w 1299"/>
                <a:gd name="T39" fmla="*/ 148 h 270"/>
                <a:gd name="T40" fmla="*/ 945 w 1299"/>
                <a:gd name="T41" fmla="*/ 161 h 270"/>
                <a:gd name="T42" fmla="*/ 989 w 1299"/>
                <a:gd name="T43" fmla="*/ 177 h 270"/>
                <a:gd name="T44" fmla="*/ 1029 w 1299"/>
                <a:gd name="T45" fmla="*/ 192 h 270"/>
                <a:gd name="T46" fmla="*/ 1065 w 1299"/>
                <a:gd name="T47" fmla="*/ 205 h 270"/>
                <a:gd name="T48" fmla="*/ 1099 w 1299"/>
                <a:gd name="T49" fmla="*/ 220 h 270"/>
                <a:gd name="T50" fmla="*/ 1128 w 1299"/>
                <a:gd name="T51" fmla="*/ 232 h 270"/>
                <a:gd name="T52" fmla="*/ 1153 w 1299"/>
                <a:gd name="T53" fmla="*/ 243 h 270"/>
                <a:gd name="T54" fmla="*/ 1174 w 1299"/>
                <a:gd name="T55" fmla="*/ 254 h 270"/>
                <a:gd name="T56" fmla="*/ 1198 w 1299"/>
                <a:gd name="T57" fmla="*/ 266 h 270"/>
                <a:gd name="T58" fmla="*/ 1299 w 1299"/>
                <a:gd name="T59" fmla="*/ 226 h 270"/>
                <a:gd name="T60" fmla="*/ 1290 w 1299"/>
                <a:gd name="T61" fmla="*/ 138 h 270"/>
                <a:gd name="T62" fmla="*/ 1271 w 1299"/>
                <a:gd name="T63" fmla="*/ 131 h 270"/>
                <a:gd name="T64" fmla="*/ 1250 w 1299"/>
                <a:gd name="T65" fmla="*/ 123 h 270"/>
                <a:gd name="T66" fmla="*/ 1219 w 1299"/>
                <a:gd name="T67" fmla="*/ 114 h 270"/>
                <a:gd name="T68" fmla="*/ 1187 w 1299"/>
                <a:gd name="T69" fmla="*/ 104 h 270"/>
                <a:gd name="T70" fmla="*/ 1147 w 1299"/>
                <a:gd name="T71" fmla="*/ 93 h 270"/>
                <a:gd name="T72" fmla="*/ 1103 w 1299"/>
                <a:gd name="T73" fmla="*/ 81 h 270"/>
                <a:gd name="T74" fmla="*/ 1054 w 1299"/>
                <a:gd name="T75" fmla="*/ 68 h 270"/>
                <a:gd name="T76" fmla="*/ 1001 w 1299"/>
                <a:gd name="T77" fmla="*/ 57 h 270"/>
                <a:gd name="T78" fmla="*/ 945 w 1299"/>
                <a:gd name="T79" fmla="*/ 45 h 270"/>
                <a:gd name="T80" fmla="*/ 886 w 1299"/>
                <a:gd name="T81" fmla="*/ 34 h 270"/>
                <a:gd name="T82" fmla="*/ 824 w 1299"/>
                <a:gd name="T83" fmla="*/ 24 h 270"/>
                <a:gd name="T84" fmla="*/ 759 w 1299"/>
                <a:gd name="T85" fmla="*/ 17 h 270"/>
                <a:gd name="T86" fmla="*/ 691 w 1299"/>
                <a:gd name="T87" fmla="*/ 11 h 270"/>
                <a:gd name="T88" fmla="*/ 624 w 1299"/>
                <a:gd name="T89" fmla="*/ 5 h 270"/>
                <a:gd name="T90" fmla="*/ 561 w 1299"/>
                <a:gd name="T91" fmla="*/ 4 h 270"/>
                <a:gd name="T92" fmla="*/ 504 w 1299"/>
                <a:gd name="T93" fmla="*/ 2 h 270"/>
                <a:gd name="T94" fmla="*/ 447 w 1299"/>
                <a:gd name="T95" fmla="*/ 0 h 270"/>
                <a:gd name="T96" fmla="*/ 396 w 1299"/>
                <a:gd name="T97" fmla="*/ 0 h 270"/>
                <a:gd name="T98" fmla="*/ 345 w 1299"/>
                <a:gd name="T99" fmla="*/ 0 h 270"/>
                <a:gd name="T100" fmla="*/ 297 w 1299"/>
                <a:gd name="T101" fmla="*/ 0 h 270"/>
                <a:gd name="T102" fmla="*/ 251 w 1299"/>
                <a:gd name="T103" fmla="*/ 0 h 270"/>
                <a:gd name="T104" fmla="*/ 211 w 1299"/>
                <a:gd name="T105" fmla="*/ 0 h 270"/>
                <a:gd name="T106" fmla="*/ 175 w 1299"/>
                <a:gd name="T107" fmla="*/ 2 h 270"/>
                <a:gd name="T108" fmla="*/ 141 w 1299"/>
                <a:gd name="T109" fmla="*/ 2 h 270"/>
                <a:gd name="T110" fmla="*/ 111 w 1299"/>
                <a:gd name="T111" fmla="*/ 2 h 270"/>
                <a:gd name="T112" fmla="*/ 88 w 1299"/>
                <a:gd name="T113" fmla="*/ 4 h 270"/>
                <a:gd name="T114" fmla="*/ 67 w 1299"/>
                <a:gd name="T115" fmla="*/ 4 h 270"/>
                <a:gd name="T116" fmla="*/ 44 w 1299"/>
                <a:gd name="T117" fmla="*/ 5 h 270"/>
                <a:gd name="T118" fmla="*/ 0 w 1299"/>
                <a:gd name="T119" fmla="*/ 28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9" h="270">
                  <a:moveTo>
                    <a:pt x="21" y="68"/>
                  </a:moveTo>
                  <a:lnTo>
                    <a:pt x="23" y="68"/>
                  </a:lnTo>
                  <a:lnTo>
                    <a:pt x="25" y="68"/>
                  </a:lnTo>
                  <a:lnTo>
                    <a:pt x="31" y="68"/>
                  </a:lnTo>
                  <a:lnTo>
                    <a:pt x="38" y="68"/>
                  </a:lnTo>
                  <a:lnTo>
                    <a:pt x="42" y="68"/>
                  </a:lnTo>
                  <a:lnTo>
                    <a:pt x="48" y="68"/>
                  </a:lnTo>
                  <a:lnTo>
                    <a:pt x="52" y="68"/>
                  </a:lnTo>
                  <a:lnTo>
                    <a:pt x="57" y="68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76" y="68"/>
                  </a:lnTo>
                  <a:lnTo>
                    <a:pt x="86" y="68"/>
                  </a:lnTo>
                  <a:lnTo>
                    <a:pt x="92" y="68"/>
                  </a:lnTo>
                  <a:lnTo>
                    <a:pt x="99" y="68"/>
                  </a:lnTo>
                  <a:lnTo>
                    <a:pt x="109" y="68"/>
                  </a:lnTo>
                  <a:lnTo>
                    <a:pt x="116" y="68"/>
                  </a:lnTo>
                  <a:lnTo>
                    <a:pt x="126" y="68"/>
                  </a:lnTo>
                  <a:lnTo>
                    <a:pt x="135" y="68"/>
                  </a:lnTo>
                  <a:lnTo>
                    <a:pt x="145" y="68"/>
                  </a:lnTo>
                  <a:lnTo>
                    <a:pt x="154" y="70"/>
                  </a:lnTo>
                  <a:lnTo>
                    <a:pt x="166" y="70"/>
                  </a:lnTo>
                  <a:lnTo>
                    <a:pt x="175" y="70"/>
                  </a:lnTo>
                  <a:lnTo>
                    <a:pt x="187" y="70"/>
                  </a:lnTo>
                  <a:lnTo>
                    <a:pt x="198" y="70"/>
                  </a:lnTo>
                  <a:lnTo>
                    <a:pt x="208" y="70"/>
                  </a:lnTo>
                  <a:lnTo>
                    <a:pt x="221" y="72"/>
                  </a:lnTo>
                  <a:lnTo>
                    <a:pt x="232" y="72"/>
                  </a:lnTo>
                  <a:lnTo>
                    <a:pt x="244" y="74"/>
                  </a:lnTo>
                  <a:lnTo>
                    <a:pt x="255" y="74"/>
                  </a:lnTo>
                  <a:lnTo>
                    <a:pt x="269" y="74"/>
                  </a:lnTo>
                  <a:lnTo>
                    <a:pt x="280" y="74"/>
                  </a:lnTo>
                  <a:lnTo>
                    <a:pt x="293" y="74"/>
                  </a:lnTo>
                  <a:lnTo>
                    <a:pt x="305" y="74"/>
                  </a:lnTo>
                  <a:lnTo>
                    <a:pt x="318" y="76"/>
                  </a:lnTo>
                  <a:lnTo>
                    <a:pt x="331" y="76"/>
                  </a:lnTo>
                  <a:lnTo>
                    <a:pt x="345" y="78"/>
                  </a:lnTo>
                  <a:lnTo>
                    <a:pt x="356" y="78"/>
                  </a:lnTo>
                  <a:lnTo>
                    <a:pt x="369" y="78"/>
                  </a:lnTo>
                  <a:lnTo>
                    <a:pt x="383" y="80"/>
                  </a:lnTo>
                  <a:lnTo>
                    <a:pt x="396" y="80"/>
                  </a:lnTo>
                  <a:lnTo>
                    <a:pt x="409" y="80"/>
                  </a:lnTo>
                  <a:lnTo>
                    <a:pt x="423" y="80"/>
                  </a:lnTo>
                  <a:lnTo>
                    <a:pt x="436" y="81"/>
                  </a:lnTo>
                  <a:lnTo>
                    <a:pt x="451" y="83"/>
                  </a:lnTo>
                  <a:lnTo>
                    <a:pt x="462" y="83"/>
                  </a:lnTo>
                  <a:lnTo>
                    <a:pt x="476" y="83"/>
                  </a:lnTo>
                  <a:lnTo>
                    <a:pt x="489" y="83"/>
                  </a:lnTo>
                  <a:lnTo>
                    <a:pt x="502" y="85"/>
                  </a:lnTo>
                  <a:lnTo>
                    <a:pt x="516" y="87"/>
                  </a:lnTo>
                  <a:lnTo>
                    <a:pt x="529" y="87"/>
                  </a:lnTo>
                  <a:lnTo>
                    <a:pt x="542" y="89"/>
                  </a:lnTo>
                  <a:lnTo>
                    <a:pt x="556" y="91"/>
                  </a:lnTo>
                  <a:lnTo>
                    <a:pt x="567" y="91"/>
                  </a:lnTo>
                  <a:lnTo>
                    <a:pt x="580" y="93"/>
                  </a:lnTo>
                  <a:lnTo>
                    <a:pt x="594" y="93"/>
                  </a:lnTo>
                  <a:lnTo>
                    <a:pt x="607" y="95"/>
                  </a:lnTo>
                  <a:lnTo>
                    <a:pt x="618" y="97"/>
                  </a:lnTo>
                  <a:lnTo>
                    <a:pt x="632" y="97"/>
                  </a:lnTo>
                  <a:lnTo>
                    <a:pt x="643" y="99"/>
                  </a:lnTo>
                  <a:lnTo>
                    <a:pt x="656" y="100"/>
                  </a:lnTo>
                  <a:lnTo>
                    <a:pt x="670" y="100"/>
                  </a:lnTo>
                  <a:lnTo>
                    <a:pt x="683" y="102"/>
                  </a:lnTo>
                  <a:lnTo>
                    <a:pt x="696" y="104"/>
                  </a:lnTo>
                  <a:lnTo>
                    <a:pt x="710" y="108"/>
                  </a:lnTo>
                  <a:lnTo>
                    <a:pt x="723" y="108"/>
                  </a:lnTo>
                  <a:lnTo>
                    <a:pt x="736" y="112"/>
                  </a:lnTo>
                  <a:lnTo>
                    <a:pt x="750" y="114"/>
                  </a:lnTo>
                  <a:lnTo>
                    <a:pt x="763" y="116"/>
                  </a:lnTo>
                  <a:lnTo>
                    <a:pt x="776" y="118"/>
                  </a:lnTo>
                  <a:lnTo>
                    <a:pt x="788" y="121"/>
                  </a:lnTo>
                  <a:lnTo>
                    <a:pt x="801" y="123"/>
                  </a:lnTo>
                  <a:lnTo>
                    <a:pt x="814" y="125"/>
                  </a:lnTo>
                  <a:lnTo>
                    <a:pt x="826" y="129"/>
                  </a:lnTo>
                  <a:lnTo>
                    <a:pt x="839" y="131"/>
                  </a:lnTo>
                  <a:lnTo>
                    <a:pt x="852" y="135"/>
                  </a:lnTo>
                  <a:lnTo>
                    <a:pt x="864" y="138"/>
                  </a:lnTo>
                  <a:lnTo>
                    <a:pt x="875" y="140"/>
                  </a:lnTo>
                  <a:lnTo>
                    <a:pt x="888" y="144"/>
                  </a:lnTo>
                  <a:lnTo>
                    <a:pt x="900" y="148"/>
                  </a:lnTo>
                  <a:lnTo>
                    <a:pt x="911" y="152"/>
                  </a:lnTo>
                  <a:lnTo>
                    <a:pt x="923" y="154"/>
                  </a:lnTo>
                  <a:lnTo>
                    <a:pt x="934" y="157"/>
                  </a:lnTo>
                  <a:lnTo>
                    <a:pt x="945" y="161"/>
                  </a:lnTo>
                  <a:lnTo>
                    <a:pt x="957" y="165"/>
                  </a:lnTo>
                  <a:lnTo>
                    <a:pt x="968" y="169"/>
                  </a:lnTo>
                  <a:lnTo>
                    <a:pt x="978" y="173"/>
                  </a:lnTo>
                  <a:lnTo>
                    <a:pt x="989" y="177"/>
                  </a:lnTo>
                  <a:lnTo>
                    <a:pt x="999" y="180"/>
                  </a:lnTo>
                  <a:lnTo>
                    <a:pt x="1010" y="184"/>
                  </a:lnTo>
                  <a:lnTo>
                    <a:pt x="1020" y="188"/>
                  </a:lnTo>
                  <a:lnTo>
                    <a:pt x="1029" y="192"/>
                  </a:lnTo>
                  <a:lnTo>
                    <a:pt x="1039" y="196"/>
                  </a:lnTo>
                  <a:lnTo>
                    <a:pt x="1048" y="199"/>
                  </a:lnTo>
                  <a:lnTo>
                    <a:pt x="1058" y="203"/>
                  </a:lnTo>
                  <a:lnTo>
                    <a:pt x="1065" y="205"/>
                  </a:lnTo>
                  <a:lnTo>
                    <a:pt x="1075" y="209"/>
                  </a:lnTo>
                  <a:lnTo>
                    <a:pt x="1082" y="213"/>
                  </a:lnTo>
                  <a:lnTo>
                    <a:pt x="1092" y="216"/>
                  </a:lnTo>
                  <a:lnTo>
                    <a:pt x="1099" y="220"/>
                  </a:lnTo>
                  <a:lnTo>
                    <a:pt x="1107" y="224"/>
                  </a:lnTo>
                  <a:lnTo>
                    <a:pt x="1115" y="226"/>
                  </a:lnTo>
                  <a:lnTo>
                    <a:pt x="1122" y="230"/>
                  </a:lnTo>
                  <a:lnTo>
                    <a:pt x="1128" y="232"/>
                  </a:lnTo>
                  <a:lnTo>
                    <a:pt x="1136" y="235"/>
                  </a:lnTo>
                  <a:lnTo>
                    <a:pt x="1141" y="237"/>
                  </a:lnTo>
                  <a:lnTo>
                    <a:pt x="1147" y="241"/>
                  </a:lnTo>
                  <a:lnTo>
                    <a:pt x="1153" y="243"/>
                  </a:lnTo>
                  <a:lnTo>
                    <a:pt x="1160" y="247"/>
                  </a:lnTo>
                  <a:lnTo>
                    <a:pt x="1164" y="249"/>
                  </a:lnTo>
                  <a:lnTo>
                    <a:pt x="1170" y="251"/>
                  </a:lnTo>
                  <a:lnTo>
                    <a:pt x="1174" y="254"/>
                  </a:lnTo>
                  <a:lnTo>
                    <a:pt x="1177" y="256"/>
                  </a:lnTo>
                  <a:lnTo>
                    <a:pt x="1185" y="258"/>
                  </a:lnTo>
                  <a:lnTo>
                    <a:pt x="1193" y="264"/>
                  </a:lnTo>
                  <a:lnTo>
                    <a:pt x="1198" y="266"/>
                  </a:lnTo>
                  <a:lnTo>
                    <a:pt x="1202" y="268"/>
                  </a:lnTo>
                  <a:lnTo>
                    <a:pt x="1204" y="270"/>
                  </a:lnTo>
                  <a:lnTo>
                    <a:pt x="1206" y="270"/>
                  </a:lnTo>
                  <a:lnTo>
                    <a:pt x="1299" y="226"/>
                  </a:lnTo>
                  <a:lnTo>
                    <a:pt x="1299" y="142"/>
                  </a:lnTo>
                  <a:lnTo>
                    <a:pt x="1297" y="140"/>
                  </a:lnTo>
                  <a:lnTo>
                    <a:pt x="1295" y="140"/>
                  </a:lnTo>
                  <a:lnTo>
                    <a:pt x="1290" y="138"/>
                  </a:lnTo>
                  <a:lnTo>
                    <a:pt x="1284" y="137"/>
                  </a:lnTo>
                  <a:lnTo>
                    <a:pt x="1280" y="135"/>
                  </a:lnTo>
                  <a:lnTo>
                    <a:pt x="1276" y="133"/>
                  </a:lnTo>
                  <a:lnTo>
                    <a:pt x="1271" y="131"/>
                  </a:lnTo>
                  <a:lnTo>
                    <a:pt x="1267" y="131"/>
                  </a:lnTo>
                  <a:lnTo>
                    <a:pt x="1261" y="127"/>
                  </a:lnTo>
                  <a:lnTo>
                    <a:pt x="1255" y="125"/>
                  </a:lnTo>
                  <a:lnTo>
                    <a:pt x="1250" y="123"/>
                  </a:lnTo>
                  <a:lnTo>
                    <a:pt x="1244" y="123"/>
                  </a:lnTo>
                  <a:lnTo>
                    <a:pt x="1234" y="119"/>
                  </a:lnTo>
                  <a:lnTo>
                    <a:pt x="1227" y="118"/>
                  </a:lnTo>
                  <a:lnTo>
                    <a:pt x="1219" y="114"/>
                  </a:lnTo>
                  <a:lnTo>
                    <a:pt x="1212" y="112"/>
                  </a:lnTo>
                  <a:lnTo>
                    <a:pt x="1204" y="108"/>
                  </a:lnTo>
                  <a:lnTo>
                    <a:pt x="1194" y="106"/>
                  </a:lnTo>
                  <a:lnTo>
                    <a:pt x="1187" y="104"/>
                  </a:lnTo>
                  <a:lnTo>
                    <a:pt x="1177" y="100"/>
                  </a:lnTo>
                  <a:lnTo>
                    <a:pt x="1166" y="99"/>
                  </a:lnTo>
                  <a:lnTo>
                    <a:pt x="1156" y="97"/>
                  </a:lnTo>
                  <a:lnTo>
                    <a:pt x="1147" y="93"/>
                  </a:lnTo>
                  <a:lnTo>
                    <a:pt x="1137" y="91"/>
                  </a:lnTo>
                  <a:lnTo>
                    <a:pt x="1126" y="87"/>
                  </a:lnTo>
                  <a:lnTo>
                    <a:pt x="1115" y="83"/>
                  </a:lnTo>
                  <a:lnTo>
                    <a:pt x="1103" y="81"/>
                  </a:lnTo>
                  <a:lnTo>
                    <a:pt x="1092" y="80"/>
                  </a:lnTo>
                  <a:lnTo>
                    <a:pt x="1079" y="76"/>
                  </a:lnTo>
                  <a:lnTo>
                    <a:pt x="1067" y="72"/>
                  </a:lnTo>
                  <a:lnTo>
                    <a:pt x="1054" y="68"/>
                  </a:lnTo>
                  <a:lnTo>
                    <a:pt x="1042" y="66"/>
                  </a:lnTo>
                  <a:lnTo>
                    <a:pt x="1027" y="62"/>
                  </a:lnTo>
                  <a:lnTo>
                    <a:pt x="1016" y="61"/>
                  </a:lnTo>
                  <a:lnTo>
                    <a:pt x="1001" y="57"/>
                  </a:lnTo>
                  <a:lnTo>
                    <a:pt x="987" y="55"/>
                  </a:lnTo>
                  <a:lnTo>
                    <a:pt x="974" y="51"/>
                  </a:lnTo>
                  <a:lnTo>
                    <a:pt x="959" y="47"/>
                  </a:lnTo>
                  <a:lnTo>
                    <a:pt x="945" y="45"/>
                  </a:lnTo>
                  <a:lnTo>
                    <a:pt x="930" y="42"/>
                  </a:lnTo>
                  <a:lnTo>
                    <a:pt x="915" y="40"/>
                  </a:lnTo>
                  <a:lnTo>
                    <a:pt x="900" y="38"/>
                  </a:lnTo>
                  <a:lnTo>
                    <a:pt x="886" y="34"/>
                  </a:lnTo>
                  <a:lnTo>
                    <a:pt x="871" y="32"/>
                  </a:lnTo>
                  <a:lnTo>
                    <a:pt x="854" y="30"/>
                  </a:lnTo>
                  <a:lnTo>
                    <a:pt x="839" y="28"/>
                  </a:lnTo>
                  <a:lnTo>
                    <a:pt x="824" y="24"/>
                  </a:lnTo>
                  <a:lnTo>
                    <a:pt x="809" y="23"/>
                  </a:lnTo>
                  <a:lnTo>
                    <a:pt x="791" y="21"/>
                  </a:lnTo>
                  <a:lnTo>
                    <a:pt x="776" y="19"/>
                  </a:lnTo>
                  <a:lnTo>
                    <a:pt x="759" y="17"/>
                  </a:lnTo>
                  <a:lnTo>
                    <a:pt x="742" y="15"/>
                  </a:lnTo>
                  <a:lnTo>
                    <a:pt x="725" y="13"/>
                  </a:lnTo>
                  <a:lnTo>
                    <a:pt x="708" y="11"/>
                  </a:lnTo>
                  <a:lnTo>
                    <a:pt x="691" y="11"/>
                  </a:lnTo>
                  <a:lnTo>
                    <a:pt x="675" y="9"/>
                  </a:lnTo>
                  <a:lnTo>
                    <a:pt x="658" y="7"/>
                  </a:lnTo>
                  <a:lnTo>
                    <a:pt x="641" y="7"/>
                  </a:lnTo>
                  <a:lnTo>
                    <a:pt x="624" y="5"/>
                  </a:lnTo>
                  <a:lnTo>
                    <a:pt x="607" y="5"/>
                  </a:lnTo>
                  <a:lnTo>
                    <a:pt x="592" y="5"/>
                  </a:lnTo>
                  <a:lnTo>
                    <a:pt x="577" y="5"/>
                  </a:lnTo>
                  <a:lnTo>
                    <a:pt x="561" y="4"/>
                  </a:lnTo>
                  <a:lnTo>
                    <a:pt x="546" y="4"/>
                  </a:lnTo>
                  <a:lnTo>
                    <a:pt x="533" y="4"/>
                  </a:lnTo>
                  <a:lnTo>
                    <a:pt x="518" y="2"/>
                  </a:lnTo>
                  <a:lnTo>
                    <a:pt x="504" y="2"/>
                  </a:lnTo>
                  <a:lnTo>
                    <a:pt x="489" y="2"/>
                  </a:lnTo>
                  <a:lnTo>
                    <a:pt x="476" y="2"/>
                  </a:lnTo>
                  <a:lnTo>
                    <a:pt x="462" y="2"/>
                  </a:lnTo>
                  <a:lnTo>
                    <a:pt x="447" y="0"/>
                  </a:lnTo>
                  <a:lnTo>
                    <a:pt x="434" y="0"/>
                  </a:lnTo>
                  <a:lnTo>
                    <a:pt x="421" y="0"/>
                  </a:lnTo>
                  <a:lnTo>
                    <a:pt x="407" y="0"/>
                  </a:lnTo>
                  <a:lnTo>
                    <a:pt x="396" y="0"/>
                  </a:lnTo>
                  <a:lnTo>
                    <a:pt x="383" y="0"/>
                  </a:lnTo>
                  <a:lnTo>
                    <a:pt x="369" y="0"/>
                  </a:lnTo>
                  <a:lnTo>
                    <a:pt x="356" y="0"/>
                  </a:lnTo>
                  <a:lnTo>
                    <a:pt x="345" y="0"/>
                  </a:lnTo>
                  <a:lnTo>
                    <a:pt x="333" y="0"/>
                  </a:lnTo>
                  <a:lnTo>
                    <a:pt x="320" y="0"/>
                  </a:lnTo>
                  <a:lnTo>
                    <a:pt x="308" y="0"/>
                  </a:lnTo>
                  <a:lnTo>
                    <a:pt x="297" y="0"/>
                  </a:lnTo>
                  <a:lnTo>
                    <a:pt x="286" y="0"/>
                  </a:lnTo>
                  <a:lnTo>
                    <a:pt x="274" y="0"/>
                  </a:lnTo>
                  <a:lnTo>
                    <a:pt x="263" y="0"/>
                  </a:lnTo>
                  <a:lnTo>
                    <a:pt x="251" y="0"/>
                  </a:lnTo>
                  <a:lnTo>
                    <a:pt x="242" y="0"/>
                  </a:lnTo>
                  <a:lnTo>
                    <a:pt x="232" y="0"/>
                  </a:lnTo>
                  <a:lnTo>
                    <a:pt x="221" y="0"/>
                  </a:lnTo>
                  <a:lnTo>
                    <a:pt x="211" y="0"/>
                  </a:lnTo>
                  <a:lnTo>
                    <a:pt x="204" y="2"/>
                  </a:lnTo>
                  <a:lnTo>
                    <a:pt x="194" y="2"/>
                  </a:lnTo>
                  <a:lnTo>
                    <a:pt x="183" y="2"/>
                  </a:lnTo>
                  <a:lnTo>
                    <a:pt x="175" y="2"/>
                  </a:lnTo>
                  <a:lnTo>
                    <a:pt x="166" y="2"/>
                  </a:lnTo>
                  <a:lnTo>
                    <a:pt x="156" y="2"/>
                  </a:lnTo>
                  <a:lnTo>
                    <a:pt x="149" y="2"/>
                  </a:lnTo>
                  <a:lnTo>
                    <a:pt x="141" y="2"/>
                  </a:lnTo>
                  <a:lnTo>
                    <a:pt x="134" y="2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11" y="2"/>
                  </a:lnTo>
                  <a:lnTo>
                    <a:pt x="105" y="4"/>
                  </a:lnTo>
                  <a:lnTo>
                    <a:pt x="99" y="4"/>
                  </a:lnTo>
                  <a:lnTo>
                    <a:pt x="92" y="4"/>
                  </a:lnTo>
                  <a:lnTo>
                    <a:pt x="88" y="4"/>
                  </a:lnTo>
                  <a:lnTo>
                    <a:pt x="82" y="4"/>
                  </a:lnTo>
                  <a:lnTo>
                    <a:pt x="76" y="4"/>
                  </a:lnTo>
                  <a:lnTo>
                    <a:pt x="71" y="4"/>
                  </a:lnTo>
                  <a:lnTo>
                    <a:pt x="67" y="4"/>
                  </a:lnTo>
                  <a:lnTo>
                    <a:pt x="63" y="5"/>
                  </a:lnTo>
                  <a:lnTo>
                    <a:pt x="56" y="5"/>
                  </a:lnTo>
                  <a:lnTo>
                    <a:pt x="50" y="5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38" y="5"/>
                  </a:lnTo>
                  <a:lnTo>
                    <a:pt x="38" y="5"/>
                  </a:lnTo>
                  <a:lnTo>
                    <a:pt x="0" y="28"/>
                  </a:lnTo>
                  <a:lnTo>
                    <a:pt x="21" y="68"/>
                  </a:lnTo>
                  <a:lnTo>
                    <a:pt x="21" y="6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1" name="Freeform 35"/>
            <p:cNvSpPr>
              <a:spLocks/>
            </p:cNvSpPr>
            <p:nvPr/>
          </p:nvSpPr>
          <p:spPr bwMode="auto">
            <a:xfrm>
              <a:off x="2946" y="1491"/>
              <a:ext cx="42" cy="269"/>
            </a:xfrm>
            <a:custGeom>
              <a:avLst/>
              <a:gdLst>
                <a:gd name="T0" fmla="*/ 23 w 84"/>
                <a:gd name="T1" fmla="*/ 10 h 538"/>
                <a:gd name="T2" fmla="*/ 55 w 84"/>
                <a:gd name="T3" fmla="*/ 0 h 538"/>
                <a:gd name="T4" fmla="*/ 74 w 84"/>
                <a:gd name="T5" fmla="*/ 14 h 538"/>
                <a:gd name="T6" fmla="*/ 84 w 84"/>
                <a:gd name="T7" fmla="*/ 221 h 538"/>
                <a:gd name="T8" fmla="*/ 59 w 84"/>
                <a:gd name="T9" fmla="*/ 519 h 538"/>
                <a:gd name="T10" fmla="*/ 28 w 84"/>
                <a:gd name="T11" fmla="*/ 538 h 538"/>
                <a:gd name="T12" fmla="*/ 0 w 84"/>
                <a:gd name="T13" fmla="*/ 521 h 538"/>
                <a:gd name="T14" fmla="*/ 23 w 84"/>
                <a:gd name="T15" fmla="*/ 10 h 538"/>
                <a:gd name="T16" fmla="*/ 23 w 84"/>
                <a:gd name="T17" fmla="*/ 1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538">
                  <a:moveTo>
                    <a:pt x="23" y="10"/>
                  </a:moveTo>
                  <a:lnTo>
                    <a:pt x="55" y="0"/>
                  </a:lnTo>
                  <a:lnTo>
                    <a:pt x="74" y="14"/>
                  </a:lnTo>
                  <a:lnTo>
                    <a:pt x="84" y="221"/>
                  </a:lnTo>
                  <a:lnTo>
                    <a:pt x="59" y="519"/>
                  </a:lnTo>
                  <a:lnTo>
                    <a:pt x="28" y="538"/>
                  </a:lnTo>
                  <a:lnTo>
                    <a:pt x="0" y="521"/>
                  </a:lnTo>
                  <a:lnTo>
                    <a:pt x="23" y="10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2" name="Freeform 36"/>
            <p:cNvSpPr>
              <a:spLocks/>
            </p:cNvSpPr>
            <p:nvPr/>
          </p:nvSpPr>
          <p:spPr bwMode="auto">
            <a:xfrm>
              <a:off x="2344" y="1566"/>
              <a:ext cx="501" cy="100"/>
            </a:xfrm>
            <a:custGeom>
              <a:avLst/>
              <a:gdLst>
                <a:gd name="T0" fmla="*/ 529 w 1002"/>
                <a:gd name="T1" fmla="*/ 124 h 200"/>
                <a:gd name="T2" fmla="*/ 97 w 1002"/>
                <a:gd name="T3" fmla="*/ 198 h 200"/>
                <a:gd name="T4" fmla="*/ 78 w 1002"/>
                <a:gd name="T5" fmla="*/ 187 h 200"/>
                <a:gd name="T6" fmla="*/ 63 w 1002"/>
                <a:gd name="T7" fmla="*/ 177 h 200"/>
                <a:gd name="T8" fmla="*/ 46 w 1002"/>
                <a:gd name="T9" fmla="*/ 170 h 200"/>
                <a:gd name="T10" fmla="*/ 25 w 1002"/>
                <a:gd name="T11" fmla="*/ 158 h 200"/>
                <a:gd name="T12" fmla="*/ 6 w 1002"/>
                <a:gd name="T13" fmla="*/ 147 h 200"/>
                <a:gd name="T14" fmla="*/ 0 w 1002"/>
                <a:gd name="T15" fmla="*/ 143 h 200"/>
                <a:gd name="T16" fmla="*/ 12 w 1002"/>
                <a:gd name="T17" fmla="*/ 141 h 200"/>
                <a:gd name="T18" fmla="*/ 31 w 1002"/>
                <a:gd name="T19" fmla="*/ 135 h 200"/>
                <a:gd name="T20" fmla="*/ 46 w 1002"/>
                <a:gd name="T21" fmla="*/ 133 h 200"/>
                <a:gd name="T22" fmla="*/ 63 w 1002"/>
                <a:gd name="T23" fmla="*/ 130 h 200"/>
                <a:gd name="T24" fmla="*/ 82 w 1002"/>
                <a:gd name="T25" fmla="*/ 126 h 200"/>
                <a:gd name="T26" fmla="*/ 105 w 1002"/>
                <a:gd name="T27" fmla="*/ 120 h 200"/>
                <a:gd name="T28" fmla="*/ 128 w 1002"/>
                <a:gd name="T29" fmla="*/ 116 h 200"/>
                <a:gd name="T30" fmla="*/ 153 w 1002"/>
                <a:gd name="T31" fmla="*/ 111 h 200"/>
                <a:gd name="T32" fmla="*/ 179 w 1002"/>
                <a:gd name="T33" fmla="*/ 107 h 200"/>
                <a:gd name="T34" fmla="*/ 204 w 1002"/>
                <a:gd name="T35" fmla="*/ 101 h 200"/>
                <a:gd name="T36" fmla="*/ 232 w 1002"/>
                <a:gd name="T37" fmla="*/ 95 h 200"/>
                <a:gd name="T38" fmla="*/ 259 w 1002"/>
                <a:gd name="T39" fmla="*/ 90 h 200"/>
                <a:gd name="T40" fmla="*/ 288 w 1002"/>
                <a:gd name="T41" fmla="*/ 84 h 200"/>
                <a:gd name="T42" fmla="*/ 316 w 1002"/>
                <a:gd name="T43" fmla="*/ 78 h 200"/>
                <a:gd name="T44" fmla="*/ 343 w 1002"/>
                <a:gd name="T45" fmla="*/ 75 h 200"/>
                <a:gd name="T46" fmla="*/ 369 w 1002"/>
                <a:gd name="T47" fmla="*/ 69 h 200"/>
                <a:gd name="T48" fmla="*/ 398 w 1002"/>
                <a:gd name="T49" fmla="*/ 63 h 200"/>
                <a:gd name="T50" fmla="*/ 423 w 1002"/>
                <a:gd name="T51" fmla="*/ 59 h 200"/>
                <a:gd name="T52" fmla="*/ 447 w 1002"/>
                <a:gd name="T53" fmla="*/ 57 h 200"/>
                <a:gd name="T54" fmla="*/ 472 w 1002"/>
                <a:gd name="T55" fmla="*/ 52 h 200"/>
                <a:gd name="T56" fmla="*/ 499 w 1002"/>
                <a:gd name="T57" fmla="*/ 48 h 200"/>
                <a:gd name="T58" fmla="*/ 529 w 1002"/>
                <a:gd name="T59" fmla="*/ 44 h 200"/>
                <a:gd name="T60" fmla="*/ 559 w 1002"/>
                <a:gd name="T61" fmla="*/ 40 h 200"/>
                <a:gd name="T62" fmla="*/ 592 w 1002"/>
                <a:gd name="T63" fmla="*/ 37 h 200"/>
                <a:gd name="T64" fmla="*/ 626 w 1002"/>
                <a:gd name="T65" fmla="*/ 35 h 200"/>
                <a:gd name="T66" fmla="*/ 660 w 1002"/>
                <a:gd name="T67" fmla="*/ 29 h 200"/>
                <a:gd name="T68" fmla="*/ 694 w 1002"/>
                <a:gd name="T69" fmla="*/ 27 h 200"/>
                <a:gd name="T70" fmla="*/ 729 w 1002"/>
                <a:gd name="T71" fmla="*/ 23 h 200"/>
                <a:gd name="T72" fmla="*/ 763 w 1002"/>
                <a:gd name="T73" fmla="*/ 21 h 200"/>
                <a:gd name="T74" fmla="*/ 797 w 1002"/>
                <a:gd name="T75" fmla="*/ 18 h 200"/>
                <a:gd name="T76" fmla="*/ 829 w 1002"/>
                <a:gd name="T77" fmla="*/ 14 h 200"/>
                <a:gd name="T78" fmla="*/ 860 w 1002"/>
                <a:gd name="T79" fmla="*/ 12 h 200"/>
                <a:gd name="T80" fmla="*/ 888 w 1002"/>
                <a:gd name="T81" fmla="*/ 10 h 200"/>
                <a:gd name="T82" fmla="*/ 915 w 1002"/>
                <a:gd name="T83" fmla="*/ 8 h 200"/>
                <a:gd name="T84" fmla="*/ 940 w 1002"/>
                <a:gd name="T85" fmla="*/ 6 h 200"/>
                <a:gd name="T86" fmla="*/ 959 w 1002"/>
                <a:gd name="T87" fmla="*/ 4 h 200"/>
                <a:gd name="T88" fmla="*/ 976 w 1002"/>
                <a:gd name="T89" fmla="*/ 2 h 200"/>
                <a:gd name="T90" fmla="*/ 993 w 1002"/>
                <a:gd name="T91" fmla="*/ 0 h 200"/>
                <a:gd name="T92" fmla="*/ 1002 w 1002"/>
                <a:gd name="T9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02" h="200">
                  <a:moveTo>
                    <a:pt x="1002" y="0"/>
                  </a:moveTo>
                  <a:lnTo>
                    <a:pt x="987" y="63"/>
                  </a:lnTo>
                  <a:lnTo>
                    <a:pt x="529" y="124"/>
                  </a:lnTo>
                  <a:lnTo>
                    <a:pt x="103" y="200"/>
                  </a:lnTo>
                  <a:lnTo>
                    <a:pt x="101" y="198"/>
                  </a:lnTo>
                  <a:lnTo>
                    <a:pt x="97" y="198"/>
                  </a:lnTo>
                  <a:lnTo>
                    <a:pt x="90" y="192"/>
                  </a:lnTo>
                  <a:lnTo>
                    <a:pt x="84" y="189"/>
                  </a:lnTo>
                  <a:lnTo>
                    <a:pt x="78" y="187"/>
                  </a:lnTo>
                  <a:lnTo>
                    <a:pt x="73" y="183"/>
                  </a:lnTo>
                  <a:lnTo>
                    <a:pt x="69" y="181"/>
                  </a:lnTo>
                  <a:lnTo>
                    <a:pt x="63" y="177"/>
                  </a:lnTo>
                  <a:lnTo>
                    <a:pt x="57" y="175"/>
                  </a:lnTo>
                  <a:lnTo>
                    <a:pt x="52" y="172"/>
                  </a:lnTo>
                  <a:lnTo>
                    <a:pt x="46" y="170"/>
                  </a:lnTo>
                  <a:lnTo>
                    <a:pt x="40" y="166"/>
                  </a:lnTo>
                  <a:lnTo>
                    <a:pt x="33" y="162"/>
                  </a:lnTo>
                  <a:lnTo>
                    <a:pt x="25" y="158"/>
                  </a:lnTo>
                  <a:lnTo>
                    <a:pt x="18" y="152"/>
                  </a:lnTo>
                  <a:lnTo>
                    <a:pt x="12" y="151"/>
                  </a:lnTo>
                  <a:lnTo>
                    <a:pt x="6" y="147"/>
                  </a:lnTo>
                  <a:lnTo>
                    <a:pt x="2" y="147"/>
                  </a:lnTo>
                  <a:lnTo>
                    <a:pt x="0" y="145"/>
                  </a:lnTo>
                  <a:lnTo>
                    <a:pt x="0" y="143"/>
                  </a:lnTo>
                  <a:lnTo>
                    <a:pt x="2" y="143"/>
                  </a:lnTo>
                  <a:lnTo>
                    <a:pt x="6" y="143"/>
                  </a:lnTo>
                  <a:lnTo>
                    <a:pt x="12" y="141"/>
                  </a:lnTo>
                  <a:lnTo>
                    <a:pt x="18" y="139"/>
                  </a:lnTo>
                  <a:lnTo>
                    <a:pt x="27" y="137"/>
                  </a:lnTo>
                  <a:lnTo>
                    <a:pt x="31" y="135"/>
                  </a:lnTo>
                  <a:lnTo>
                    <a:pt x="35" y="135"/>
                  </a:lnTo>
                  <a:lnTo>
                    <a:pt x="40" y="135"/>
                  </a:lnTo>
                  <a:lnTo>
                    <a:pt x="46" y="133"/>
                  </a:lnTo>
                  <a:lnTo>
                    <a:pt x="52" y="132"/>
                  </a:lnTo>
                  <a:lnTo>
                    <a:pt x="57" y="130"/>
                  </a:lnTo>
                  <a:lnTo>
                    <a:pt x="63" y="130"/>
                  </a:lnTo>
                  <a:lnTo>
                    <a:pt x="69" y="128"/>
                  </a:lnTo>
                  <a:lnTo>
                    <a:pt x="75" y="126"/>
                  </a:lnTo>
                  <a:lnTo>
                    <a:pt x="82" y="126"/>
                  </a:lnTo>
                  <a:lnTo>
                    <a:pt x="90" y="124"/>
                  </a:lnTo>
                  <a:lnTo>
                    <a:pt x="97" y="124"/>
                  </a:lnTo>
                  <a:lnTo>
                    <a:pt x="105" y="120"/>
                  </a:lnTo>
                  <a:lnTo>
                    <a:pt x="113" y="118"/>
                  </a:lnTo>
                  <a:lnTo>
                    <a:pt x="118" y="118"/>
                  </a:lnTo>
                  <a:lnTo>
                    <a:pt x="128" y="116"/>
                  </a:lnTo>
                  <a:lnTo>
                    <a:pt x="135" y="114"/>
                  </a:lnTo>
                  <a:lnTo>
                    <a:pt x="145" y="113"/>
                  </a:lnTo>
                  <a:lnTo>
                    <a:pt x="153" y="111"/>
                  </a:lnTo>
                  <a:lnTo>
                    <a:pt x="162" y="111"/>
                  </a:lnTo>
                  <a:lnTo>
                    <a:pt x="170" y="109"/>
                  </a:lnTo>
                  <a:lnTo>
                    <a:pt x="179" y="107"/>
                  </a:lnTo>
                  <a:lnTo>
                    <a:pt x="187" y="105"/>
                  </a:lnTo>
                  <a:lnTo>
                    <a:pt x="196" y="103"/>
                  </a:lnTo>
                  <a:lnTo>
                    <a:pt x="204" y="101"/>
                  </a:lnTo>
                  <a:lnTo>
                    <a:pt x="213" y="99"/>
                  </a:lnTo>
                  <a:lnTo>
                    <a:pt x="223" y="97"/>
                  </a:lnTo>
                  <a:lnTo>
                    <a:pt x="232" y="95"/>
                  </a:lnTo>
                  <a:lnTo>
                    <a:pt x="242" y="94"/>
                  </a:lnTo>
                  <a:lnTo>
                    <a:pt x="250" y="92"/>
                  </a:lnTo>
                  <a:lnTo>
                    <a:pt x="259" y="90"/>
                  </a:lnTo>
                  <a:lnTo>
                    <a:pt x="269" y="88"/>
                  </a:lnTo>
                  <a:lnTo>
                    <a:pt x="278" y="86"/>
                  </a:lnTo>
                  <a:lnTo>
                    <a:pt x="288" y="84"/>
                  </a:lnTo>
                  <a:lnTo>
                    <a:pt x="297" y="82"/>
                  </a:lnTo>
                  <a:lnTo>
                    <a:pt x="307" y="82"/>
                  </a:lnTo>
                  <a:lnTo>
                    <a:pt x="316" y="78"/>
                  </a:lnTo>
                  <a:lnTo>
                    <a:pt x="326" y="78"/>
                  </a:lnTo>
                  <a:lnTo>
                    <a:pt x="333" y="76"/>
                  </a:lnTo>
                  <a:lnTo>
                    <a:pt x="343" y="75"/>
                  </a:lnTo>
                  <a:lnTo>
                    <a:pt x="352" y="73"/>
                  </a:lnTo>
                  <a:lnTo>
                    <a:pt x="362" y="71"/>
                  </a:lnTo>
                  <a:lnTo>
                    <a:pt x="369" y="69"/>
                  </a:lnTo>
                  <a:lnTo>
                    <a:pt x="381" y="69"/>
                  </a:lnTo>
                  <a:lnTo>
                    <a:pt x="388" y="65"/>
                  </a:lnTo>
                  <a:lnTo>
                    <a:pt x="398" y="63"/>
                  </a:lnTo>
                  <a:lnTo>
                    <a:pt x="405" y="61"/>
                  </a:lnTo>
                  <a:lnTo>
                    <a:pt x="415" y="61"/>
                  </a:lnTo>
                  <a:lnTo>
                    <a:pt x="423" y="59"/>
                  </a:lnTo>
                  <a:lnTo>
                    <a:pt x="430" y="59"/>
                  </a:lnTo>
                  <a:lnTo>
                    <a:pt x="440" y="57"/>
                  </a:lnTo>
                  <a:lnTo>
                    <a:pt x="447" y="57"/>
                  </a:lnTo>
                  <a:lnTo>
                    <a:pt x="455" y="56"/>
                  </a:lnTo>
                  <a:lnTo>
                    <a:pt x="464" y="54"/>
                  </a:lnTo>
                  <a:lnTo>
                    <a:pt x="472" y="52"/>
                  </a:lnTo>
                  <a:lnTo>
                    <a:pt x="481" y="52"/>
                  </a:lnTo>
                  <a:lnTo>
                    <a:pt x="489" y="50"/>
                  </a:lnTo>
                  <a:lnTo>
                    <a:pt x="499" y="48"/>
                  </a:lnTo>
                  <a:lnTo>
                    <a:pt x="508" y="46"/>
                  </a:lnTo>
                  <a:lnTo>
                    <a:pt x="519" y="46"/>
                  </a:lnTo>
                  <a:lnTo>
                    <a:pt x="529" y="44"/>
                  </a:lnTo>
                  <a:lnTo>
                    <a:pt x="539" y="44"/>
                  </a:lnTo>
                  <a:lnTo>
                    <a:pt x="548" y="42"/>
                  </a:lnTo>
                  <a:lnTo>
                    <a:pt x="559" y="40"/>
                  </a:lnTo>
                  <a:lnTo>
                    <a:pt x="571" y="40"/>
                  </a:lnTo>
                  <a:lnTo>
                    <a:pt x="582" y="38"/>
                  </a:lnTo>
                  <a:lnTo>
                    <a:pt x="592" y="37"/>
                  </a:lnTo>
                  <a:lnTo>
                    <a:pt x="605" y="37"/>
                  </a:lnTo>
                  <a:lnTo>
                    <a:pt x="615" y="35"/>
                  </a:lnTo>
                  <a:lnTo>
                    <a:pt x="626" y="35"/>
                  </a:lnTo>
                  <a:lnTo>
                    <a:pt x="637" y="33"/>
                  </a:lnTo>
                  <a:lnTo>
                    <a:pt x="649" y="31"/>
                  </a:lnTo>
                  <a:lnTo>
                    <a:pt x="660" y="29"/>
                  </a:lnTo>
                  <a:lnTo>
                    <a:pt x="672" y="29"/>
                  </a:lnTo>
                  <a:lnTo>
                    <a:pt x="683" y="27"/>
                  </a:lnTo>
                  <a:lnTo>
                    <a:pt x="694" y="27"/>
                  </a:lnTo>
                  <a:lnTo>
                    <a:pt x="706" y="25"/>
                  </a:lnTo>
                  <a:lnTo>
                    <a:pt x="717" y="25"/>
                  </a:lnTo>
                  <a:lnTo>
                    <a:pt x="729" y="23"/>
                  </a:lnTo>
                  <a:lnTo>
                    <a:pt x="740" y="23"/>
                  </a:lnTo>
                  <a:lnTo>
                    <a:pt x="751" y="21"/>
                  </a:lnTo>
                  <a:lnTo>
                    <a:pt x="763" y="21"/>
                  </a:lnTo>
                  <a:lnTo>
                    <a:pt x="774" y="19"/>
                  </a:lnTo>
                  <a:lnTo>
                    <a:pt x="788" y="19"/>
                  </a:lnTo>
                  <a:lnTo>
                    <a:pt x="797" y="18"/>
                  </a:lnTo>
                  <a:lnTo>
                    <a:pt x="809" y="18"/>
                  </a:lnTo>
                  <a:lnTo>
                    <a:pt x="818" y="16"/>
                  </a:lnTo>
                  <a:lnTo>
                    <a:pt x="829" y="14"/>
                  </a:lnTo>
                  <a:lnTo>
                    <a:pt x="839" y="12"/>
                  </a:lnTo>
                  <a:lnTo>
                    <a:pt x="850" y="12"/>
                  </a:lnTo>
                  <a:lnTo>
                    <a:pt x="860" y="12"/>
                  </a:lnTo>
                  <a:lnTo>
                    <a:pt x="869" y="12"/>
                  </a:lnTo>
                  <a:lnTo>
                    <a:pt x="879" y="10"/>
                  </a:lnTo>
                  <a:lnTo>
                    <a:pt x="888" y="10"/>
                  </a:lnTo>
                  <a:lnTo>
                    <a:pt x="898" y="8"/>
                  </a:lnTo>
                  <a:lnTo>
                    <a:pt x="905" y="8"/>
                  </a:lnTo>
                  <a:lnTo>
                    <a:pt x="915" y="8"/>
                  </a:lnTo>
                  <a:lnTo>
                    <a:pt x="923" y="6"/>
                  </a:lnTo>
                  <a:lnTo>
                    <a:pt x="930" y="6"/>
                  </a:lnTo>
                  <a:lnTo>
                    <a:pt x="940" y="6"/>
                  </a:lnTo>
                  <a:lnTo>
                    <a:pt x="945" y="6"/>
                  </a:lnTo>
                  <a:lnTo>
                    <a:pt x="953" y="4"/>
                  </a:lnTo>
                  <a:lnTo>
                    <a:pt x="959" y="4"/>
                  </a:lnTo>
                  <a:lnTo>
                    <a:pt x="964" y="4"/>
                  </a:lnTo>
                  <a:lnTo>
                    <a:pt x="970" y="2"/>
                  </a:lnTo>
                  <a:lnTo>
                    <a:pt x="976" y="2"/>
                  </a:lnTo>
                  <a:lnTo>
                    <a:pt x="980" y="2"/>
                  </a:lnTo>
                  <a:lnTo>
                    <a:pt x="985" y="2"/>
                  </a:lnTo>
                  <a:lnTo>
                    <a:pt x="993" y="0"/>
                  </a:lnTo>
                  <a:lnTo>
                    <a:pt x="999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3" name="Freeform 37"/>
            <p:cNvSpPr>
              <a:spLocks/>
            </p:cNvSpPr>
            <p:nvPr/>
          </p:nvSpPr>
          <p:spPr bwMode="auto">
            <a:xfrm>
              <a:off x="2674" y="1264"/>
              <a:ext cx="29" cy="219"/>
            </a:xfrm>
            <a:custGeom>
              <a:avLst/>
              <a:gdLst>
                <a:gd name="T0" fmla="*/ 8 w 59"/>
                <a:gd name="T1" fmla="*/ 428 h 437"/>
                <a:gd name="T2" fmla="*/ 31 w 59"/>
                <a:gd name="T3" fmla="*/ 437 h 437"/>
                <a:gd name="T4" fmla="*/ 44 w 59"/>
                <a:gd name="T5" fmla="*/ 429 h 437"/>
                <a:gd name="T6" fmla="*/ 59 w 59"/>
                <a:gd name="T7" fmla="*/ 186 h 437"/>
                <a:gd name="T8" fmla="*/ 31 w 59"/>
                <a:gd name="T9" fmla="*/ 11 h 437"/>
                <a:gd name="T10" fmla="*/ 15 w 59"/>
                <a:gd name="T11" fmla="*/ 0 h 437"/>
                <a:gd name="T12" fmla="*/ 0 w 59"/>
                <a:gd name="T13" fmla="*/ 13 h 437"/>
                <a:gd name="T14" fmla="*/ 8 w 59"/>
                <a:gd name="T15" fmla="*/ 428 h 437"/>
                <a:gd name="T16" fmla="*/ 8 w 59"/>
                <a:gd name="T17" fmla="*/ 428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437">
                  <a:moveTo>
                    <a:pt x="8" y="428"/>
                  </a:moveTo>
                  <a:lnTo>
                    <a:pt x="31" y="437"/>
                  </a:lnTo>
                  <a:lnTo>
                    <a:pt x="44" y="429"/>
                  </a:lnTo>
                  <a:lnTo>
                    <a:pt x="59" y="186"/>
                  </a:lnTo>
                  <a:lnTo>
                    <a:pt x="31" y="11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8" y="428"/>
                  </a:lnTo>
                  <a:lnTo>
                    <a:pt x="8" y="428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4" name="Freeform 38"/>
            <p:cNvSpPr>
              <a:spLocks/>
            </p:cNvSpPr>
            <p:nvPr/>
          </p:nvSpPr>
          <p:spPr bwMode="auto">
            <a:xfrm>
              <a:off x="2598" y="1244"/>
              <a:ext cx="128" cy="243"/>
            </a:xfrm>
            <a:custGeom>
              <a:avLst/>
              <a:gdLst>
                <a:gd name="T0" fmla="*/ 0 w 255"/>
                <a:gd name="T1" fmla="*/ 458 h 485"/>
                <a:gd name="T2" fmla="*/ 29 w 255"/>
                <a:gd name="T3" fmla="*/ 469 h 485"/>
                <a:gd name="T4" fmla="*/ 57 w 255"/>
                <a:gd name="T5" fmla="*/ 462 h 485"/>
                <a:gd name="T6" fmla="*/ 61 w 255"/>
                <a:gd name="T7" fmla="*/ 57 h 485"/>
                <a:gd name="T8" fmla="*/ 173 w 255"/>
                <a:gd name="T9" fmla="*/ 57 h 485"/>
                <a:gd name="T10" fmla="*/ 190 w 255"/>
                <a:gd name="T11" fmla="*/ 469 h 485"/>
                <a:gd name="T12" fmla="*/ 222 w 255"/>
                <a:gd name="T13" fmla="*/ 485 h 485"/>
                <a:gd name="T14" fmla="*/ 255 w 255"/>
                <a:gd name="T15" fmla="*/ 473 h 485"/>
                <a:gd name="T16" fmla="*/ 221 w 255"/>
                <a:gd name="T17" fmla="*/ 0 h 485"/>
                <a:gd name="T18" fmla="*/ 15 w 255"/>
                <a:gd name="T19" fmla="*/ 0 h 485"/>
                <a:gd name="T20" fmla="*/ 0 w 255"/>
                <a:gd name="T21" fmla="*/ 458 h 485"/>
                <a:gd name="T22" fmla="*/ 0 w 255"/>
                <a:gd name="T23" fmla="*/ 458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5" h="485">
                  <a:moveTo>
                    <a:pt x="0" y="458"/>
                  </a:moveTo>
                  <a:lnTo>
                    <a:pt x="29" y="469"/>
                  </a:lnTo>
                  <a:lnTo>
                    <a:pt x="57" y="462"/>
                  </a:lnTo>
                  <a:lnTo>
                    <a:pt x="61" y="57"/>
                  </a:lnTo>
                  <a:lnTo>
                    <a:pt x="173" y="57"/>
                  </a:lnTo>
                  <a:lnTo>
                    <a:pt x="190" y="469"/>
                  </a:lnTo>
                  <a:lnTo>
                    <a:pt x="222" y="485"/>
                  </a:lnTo>
                  <a:lnTo>
                    <a:pt x="255" y="473"/>
                  </a:lnTo>
                  <a:lnTo>
                    <a:pt x="221" y="0"/>
                  </a:lnTo>
                  <a:lnTo>
                    <a:pt x="15" y="0"/>
                  </a:lnTo>
                  <a:lnTo>
                    <a:pt x="0" y="458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5" name="Freeform 39"/>
            <p:cNvSpPr>
              <a:spLocks/>
            </p:cNvSpPr>
            <p:nvPr/>
          </p:nvSpPr>
          <p:spPr bwMode="auto">
            <a:xfrm>
              <a:off x="2613" y="1200"/>
              <a:ext cx="382" cy="263"/>
            </a:xfrm>
            <a:custGeom>
              <a:avLst/>
              <a:gdLst>
                <a:gd name="T0" fmla="*/ 749 w 764"/>
                <a:gd name="T1" fmla="*/ 9 h 526"/>
                <a:gd name="T2" fmla="*/ 743 w 764"/>
                <a:gd name="T3" fmla="*/ 24 h 526"/>
                <a:gd name="T4" fmla="*/ 735 w 764"/>
                <a:gd name="T5" fmla="*/ 47 h 526"/>
                <a:gd name="T6" fmla="*/ 726 w 764"/>
                <a:gd name="T7" fmla="*/ 77 h 526"/>
                <a:gd name="T8" fmla="*/ 713 w 764"/>
                <a:gd name="T9" fmla="*/ 112 h 526"/>
                <a:gd name="T10" fmla="*/ 694 w 764"/>
                <a:gd name="T11" fmla="*/ 150 h 526"/>
                <a:gd name="T12" fmla="*/ 675 w 764"/>
                <a:gd name="T13" fmla="*/ 192 h 526"/>
                <a:gd name="T14" fmla="*/ 652 w 764"/>
                <a:gd name="T15" fmla="*/ 235 h 526"/>
                <a:gd name="T16" fmla="*/ 625 w 764"/>
                <a:gd name="T17" fmla="*/ 279 h 526"/>
                <a:gd name="T18" fmla="*/ 595 w 764"/>
                <a:gd name="T19" fmla="*/ 321 h 526"/>
                <a:gd name="T20" fmla="*/ 560 w 764"/>
                <a:gd name="T21" fmla="*/ 363 h 526"/>
                <a:gd name="T22" fmla="*/ 522 w 764"/>
                <a:gd name="T23" fmla="*/ 401 h 526"/>
                <a:gd name="T24" fmla="*/ 482 w 764"/>
                <a:gd name="T25" fmla="*/ 433 h 526"/>
                <a:gd name="T26" fmla="*/ 437 w 764"/>
                <a:gd name="T27" fmla="*/ 461 h 526"/>
                <a:gd name="T28" fmla="*/ 387 w 764"/>
                <a:gd name="T29" fmla="*/ 484 h 526"/>
                <a:gd name="T30" fmla="*/ 334 w 764"/>
                <a:gd name="T31" fmla="*/ 500 h 526"/>
                <a:gd name="T32" fmla="*/ 277 w 764"/>
                <a:gd name="T33" fmla="*/ 505 h 526"/>
                <a:gd name="T34" fmla="*/ 214 w 764"/>
                <a:gd name="T35" fmla="*/ 501 h 526"/>
                <a:gd name="T36" fmla="*/ 150 w 764"/>
                <a:gd name="T37" fmla="*/ 484 h 526"/>
                <a:gd name="T38" fmla="*/ 79 w 764"/>
                <a:gd name="T39" fmla="*/ 458 h 526"/>
                <a:gd name="T40" fmla="*/ 5 w 764"/>
                <a:gd name="T41" fmla="*/ 418 h 526"/>
                <a:gd name="T42" fmla="*/ 3 w 764"/>
                <a:gd name="T43" fmla="*/ 444 h 526"/>
                <a:gd name="T44" fmla="*/ 15 w 764"/>
                <a:gd name="T45" fmla="*/ 452 h 526"/>
                <a:gd name="T46" fmla="*/ 30 w 764"/>
                <a:gd name="T47" fmla="*/ 461 h 526"/>
                <a:gd name="T48" fmla="*/ 53 w 764"/>
                <a:gd name="T49" fmla="*/ 471 h 526"/>
                <a:gd name="T50" fmla="*/ 77 w 764"/>
                <a:gd name="T51" fmla="*/ 482 h 526"/>
                <a:gd name="T52" fmla="*/ 110 w 764"/>
                <a:gd name="T53" fmla="*/ 494 h 526"/>
                <a:gd name="T54" fmla="*/ 144 w 764"/>
                <a:gd name="T55" fmla="*/ 505 h 526"/>
                <a:gd name="T56" fmla="*/ 182 w 764"/>
                <a:gd name="T57" fmla="*/ 515 h 526"/>
                <a:gd name="T58" fmla="*/ 222 w 764"/>
                <a:gd name="T59" fmla="*/ 522 h 526"/>
                <a:gd name="T60" fmla="*/ 268 w 764"/>
                <a:gd name="T61" fmla="*/ 526 h 526"/>
                <a:gd name="T62" fmla="*/ 311 w 764"/>
                <a:gd name="T63" fmla="*/ 524 h 526"/>
                <a:gd name="T64" fmla="*/ 359 w 764"/>
                <a:gd name="T65" fmla="*/ 519 h 526"/>
                <a:gd name="T66" fmla="*/ 406 w 764"/>
                <a:gd name="T67" fmla="*/ 507 h 526"/>
                <a:gd name="T68" fmla="*/ 454 w 764"/>
                <a:gd name="T69" fmla="*/ 488 h 526"/>
                <a:gd name="T70" fmla="*/ 501 w 764"/>
                <a:gd name="T71" fmla="*/ 461 h 526"/>
                <a:gd name="T72" fmla="*/ 549 w 764"/>
                <a:gd name="T73" fmla="*/ 425 h 526"/>
                <a:gd name="T74" fmla="*/ 593 w 764"/>
                <a:gd name="T75" fmla="*/ 380 h 526"/>
                <a:gd name="T76" fmla="*/ 638 w 764"/>
                <a:gd name="T77" fmla="*/ 323 h 526"/>
                <a:gd name="T78" fmla="*/ 680 w 764"/>
                <a:gd name="T79" fmla="*/ 256 h 526"/>
                <a:gd name="T80" fmla="*/ 718 w 764"/>
                <a:gd name="T81" fmla="*/ 176 h 526"/>
                <a:gd name="T82" fmla="*/ 752 w 764"/>
                <a:gd name="T83" fmla="*/ 83 h 526"/>
                <a:gd name="T84" fmla="*/ 752 w 764"/>
                <a:gd name="T85" fmla="*/ 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4" h="526">
                  <a:moveTo>
                    <a:pt x="752" y="0"/>
                  </a:moveTo>
                  <a:lnTo>
                    <a:pt x="752" y="1"/>
                  </a:lnTo>
                  <a:lnTo>
                    <a:pt x="749" y="9"/>
                  </a:lnTo>
                  <a:lnTo>
                    <a:pt x="747" y="13"/>
                  </a:lnTo>
                  <a:lnTo>
                    <a:pt x="747" y="17"/>
                  </a:lnTo>
                  <a:lnTo>
                    <a:pt x="743" y="24"/>
                  </a:lnTo>
                  <a:lnTo>
                    <a:pt x="741" y="32"/>
                  </a:lnTo>
                  <a:lnTo>
                    <a:pt x="739" y="39"/>
                  </a:lnTo>
                  <a:lnTo>
                    <a:pt x="735" y="47"/>
                  </a:lnTo>
                  <a:lnTo>
                    <a:pt x="732" y="57"/>
                  </a:lnTo>
                  <a:lnTo>
                    <a:pt x="730" y="68"/>
                  </a:lnTo>
                  <a:lnTo>
                    <a:pt x="726" y="77"/>
                  </a:lnTo>
                  <a:lnTo>
                    <a:pt x="720" y="89"/>
                  </a:lnTo>
                  <a:lnTo>
                    <a:pt x="716" y="100"/>
                  </a:lnTo>
                  <a:lnTo>
                    <a:pt x="713" y="112"/>
                  </a:lnTo>
                  <a:lnTo>
                    <a:pt x="707" y="125"/>
                  </a:lnTo>
                  <a:lnTo>
                    <a:pt x="701" y="136"/>
                  </a:lnTo>
                  <a:lnTo>
                    <a:pt x="694" y="150"/>
                  </a:lnTo>
                  <a:lnTo>
                    <a:pt x="688" y="163"/>
                  </a:lnTo>
                  <a:lnTo>
                    <a:pt x="680" y="178"/>
                  </a:lnTo>
                  <a:lnTo>
                    <a:pt x="675" y="192"/>
                  </a:lnTo>
                  <a:lnTo>
                    <a:pt x="667" y="207"/>
                  </a:lnTo>
                  <a:lnTo>
                    <a:pt x="659" y="220"/>
                  </a:lnTo>
                  <a:lnTo>
                    <a:pt x="652" y="235"/>
                  </a:lnTo>
                  <a:lnTo>
                    <a:pt x="642" y="249"/>
                  </a:lnTo>
                  <a:lnTo>
                    <a:pt x="635" y="264"/>
                  </a:lnTo>
                  <a:lnTo>
                    <a:pt x="625" y="279"/>
                  </a:lnTo>
                  <a:lnTo>
                    <a:pt x="614" y="292"/>
                  </a:lnTo>
                  <a:lnTo>
                    <a:pt x="604" y="308"/>
                  </a:lnTo>
                  <a:lnTo>
                    <a:pt x="595" y="321"/>
                  </a:lnTo>
                  <a:lnTo>
                    <a:pt x="585" y="336"/>
                  </a:lnTo>
                  <a:lnTo>
                    <a:pt x="572" y="349"/>
                  </a:lnTo>
                  <a:lnTo>
                    <a:pt x="560" y="363"/>
                  </a:lnTo>
                  <a:lnTo>
                    <a:pt x="547" y="376"/>
                  </a:lnTo>
                  <a:lnTo>
                    <a:pt x="536" y="387"/>
                  </a:lnTo>
                  <a:lnTo>
                    <a:pt x="522" y="401"/>
                  </a:lnTo>
                  <a:lnTo>
                    <a:pt x="509" y="412"/>
                  </a:lnTo>
                  <a:lnTo>
                    <a:pt x="496" y="422"/>
                  </a:lnTo>
                  <a:lnTo>
                    <a:pt x="482" y="433"/>
                  </a:lnTo>
                  <a:lnTo>
                    <a:pt x="467" y="444"/>
                  </a:lnTo>
                  <a:lnTo>
                    <a:pt x="452" y="454"/>
                  </a:lnTo>
                  <a:lnTo>
                    <a:pt x="437" y="461"/>
                  </a:lnTo>
                  <a:lnTo>
                    <a:pt x="422" y="471"/>
                  </a:lnTo>
                  <a:lnTo>
                    <a:pt x="405" y="477"/>
                  </a:lnTo>
                  <a:lnTo>
                    <a:pt x="387" y="484"/>
                  </a:lnTo>
                  <a:lnTo>
                    <a:pt x="370" y="490"/>
                  </a:lnTo>
                  <a:lnTo>
                    <a:pt x="353" y="496"/>
                  </a:lnTo>
                  <a:lnTo>
                    <a:pt x="334" y="500"/>
                  </a:lnTo>
                  <a:lnTo>
                    <a:pt x="315" y="501"/>
                  </a:lnTo>
                  <a:lnTo>
                    <a:pt x="296" y="503"/>
                  </a:lnTo>
                  <a:lnTo>
                    <a:pt x="277" y="505"/>
                  </a:lnTo>
                  <a:lnTo>
                    <a:pt x="256" y="503"/>
                  </a:lnTo>
                  <a:lnTo>
                    <a:pt x="235" y="503"/>
                  </a:lnTo>
                  <a:lnTo>
                    <a:pt x="214" y="501"/>
                  </a:lnTo>
                  <a:lnTo>
                    <a:pt x="193" y="498"/>
                  </a:lnTo>
                  <a:lnTo>
                    <a:pt x="171" y="492"/>
                  </a:lnTo>
                  <a:lnTo>
                    <a:pt x="150" y="484"/>
                  </a:lnTo>
                  <a:lnTo>
                    <a:pt x="127" y="477"/>
                  </a:lnTo>
                  <a:lnTo>
                    <a:pt x="104" y="469"/>
                  </a:lnTo>
                  <a:lnTo>
                    <a:pt x="79" y="458"/>
                  </a:lnTo>
                  <a:lnTo>
                    <a:pt x="55" y="446"/>
                  </a:lnTo>
                  <a:lnTo>
                    <a:pt x="30" y="433"/>
                  </a:lnTo>
                  <a:lnTo>
                    <a:pt x="5" y="418"/>
                  </a:lnTo>
                  <a:lnTo>
                    <a:pt x="0" y="427"/>
                  </a:lnTo>
                  <a:lnTo>
                    <a:pt x="1" y="444"/>
                  </a:lnTo>
                  <a:lnTo>
                    <a:pt x="3" y="444"/>
                  </a:lnTo>
                  <a:lnTo>
                    <a:pt x="7" y="448"/>
                  </a:lnTo>
                  <a:lnTo>
                    <a:pt x="9" y="450"/>
                  </a:lnTo>
                  <a:lnTo>
                    <a:pt x="15" y="452"/>
                  </a:lnTo>
                  <a:lnTo>
                    <a:pt x="19" y="456"/>
                  </a:lnTo>
                  <a:lnTo>
                    <a:pt x="24" y="458"/>
                  </a:lnTo>
                  <a:lnTo>
                    <a:pt x="30" y="461"/>
                  </a:lnTo>
                  <a:lnTo>
                    <a:pt x="38" y="463"/>
                  </a:lnTo>
                  <a:lnTo>
                    <a:pt x="43" y="467"/>
                  </a:lnTo>
                  <a:lnTo>
                    <a:pt x="53" y="471"/>
                  </a:lnTo>
                  <a:lnTo>
                    <a:pt x="60" y="475"/>
                  </a:lnTo>
                  <a:lnTo>
                    <a:pt x="70" y="479"/>
                  </a:lnTo>
                  <a:lnTo>
                    <a:pt x="77" y="482"/>
                  </a:lnTo>
                  <a:lnTo>
                    <a:pt x="89" y="488"/>
                  </a:lnTo>
                  <a:lnTo>
                    <a:pt x="98" y="490"/>
                  </a:lnTo>
                  <a:lnTo>
                    <a:pt x="110" y="494"/>
                  </a:lnTo>
                  <a:lnTo>
                    <a:pt x="119" y="498"/>
                  </a:lnTo>
                  <a:lnTo>
                    <a:pt x="133" y="501"/>
                  </a:lnTo>
                  <a:lnTo>
                    <a:pt x="144" y="505"/>
                  </a:lnTo>
                  <a:lnTo>
                    <a:pt x="155" y="509"/>
                  </a:lnTo>
                  <a:lnTo>
                    <a:pt x="169" y="511"/>
                  </a:lnTo>
                  <a:lnTo>
                    <a:pt x="182" y="515"/>
                  </a:lnTo>
                  <a:lnTo>
                    <a:pt x="195" y="519"/>
                  </a:lnTo>
                  <a:lnTo>
                    <a:pt x="209" y="520"/>
                  </a:lnTo>
                  <a:lnTo>
                    <a:pt x="222" y="522"/>
                  </a:lnTo>
                  <a:lnTo>
                    <a:pt x="237" y="524"/>
                  </a:lnTo>
                  <a:lnTo>
                    <a:pt x="252" y="524"/>
                  </a:lnTo>
                  <a:lnTo>
                    <a:pt x="268" y="526"/>
                  </a:lnTo>
                  <a:lnTo>
                    <a:pt x="283" y="526"/>
                  </a:lnTo>
                  <a:lnTo>
                    <a:pt x="298" y="526"/>
                  </a:lnTo>
                  <a:lnTo>
                    <a:pt x="311" y="524"/>
                  </a:lnTo>
                  <a:lnTo>
                    <a:pt x="328" y="524"/>
                  </a:lnTo>
                  <a:lnTo>
                    <a:pt x="344" y="522"/>
                  </a:lnTo>
                  <a:lnTo>
                    <a:pt x="359" y="519"/>
                  </a:lnTo>
                  <a:lnTo>
                    <a:pt x="374" y="515"/>
                  </a:lnTo>
                  <a:lnTo>
                    <a:pt x="391" y="511"/>
                  </a:lnTo>
                  <a:lnTo>
                    <a:pt x="406" y="507"/>
                  </a:lnTo>
                  <a:lnTo>
                    <a:pt x="424" y="501"/>
                  </a:lnTo>
                  <a:lnTo>
                    <a:pt x="439" y="494"/>
                  </a:lnTo>
                  <a:lnTo>
                    <a:pt x="454" y="488"/>
                  </a:lnTo>
                  <a:lnTo>
                    <a:pt x="469" y="479"/>
                  </a:lnTo>
                  <a:lnTo>
                    <a:pt x="486" y="471"/>
                  </a:lnTo>
                  <a:lnTo>
                    <a:pt x="501" y="461"/>
                  </a:lnTo>
                  <a:lnTo>
                    <a:pt x="517" y="450"/>
                  </a:lnTo>
                  <a:lnTo>
                    <a:pt x="534" y="439"/>
                  </a:lnTo>
                  <a:lnTo>
                    <a:pt x="549" y="425"/>
                  </a:lnTo>
                  <a:lnTo>
                    <a:pt x="564" y="410"/>
                  </a:lnTo>
                  <a:lnTo>
                    <a:pt x="579" y="397"/>
                  </a:lnTo>
                  <a:lnTo>
                    <a:pt x="593" y="380"/>
                  </a:lnTo>
                  <a:lnTo>
                    <a:pt x="608" y="363"/>
                  </a:lnTo>
                  <a:lnTo>
                    <a:pt x="623" y="344"/>
                  </a:lnTo>
                  <a:lnTo>
                    <a:pt x="638" y="323"/>
                  </a:lnTo>
                  <a:lnTo>
                    <a:pt x="652" y="302"/>
                  </a:lnTo>
                  <a:lnTo>
                    <a:pt x="667" y="281"/>
                  </a:lnTo>
                  <a:lnTo>
                    <a:pt x="680" y="256"/>
                  </a:lnTo>
                  <a:lnTo>
                    <a:pt x="692" y="230"/>
                  </a:lnTo>
                  <a:lnTo>
                    <a:pt x="705" y="203"/>
                  </a:lnTo>
                  <a:lnTo>
                    <a:pt x="718" y="176"/>
                  </a:lnTo>
                  <a:lnTo>
                    <a:pt x="730" y="146"/>
                  </a:lnTo>
                  <a:lnTo>
                    <a:pt x="741" y="116"/>
                  </a:lnTo>
                  <a:lnTo>
                    <a:pt x="752" y="83"/>
                  </a:lnTo>
                  <a:lnTo>
                    <a:pt x="764" y="51"/>
                  </a:lnTo>
                  <a:lnTo>
                    <a:pt x="752" y="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6" name="Freeform 40"/>
            <p:cNvSpPr>
              <a:spLocks/>
            </p:cNvSpPr>
            <p:nvPr/>
          </p:nvSpPr>
          <p:spPr bwMode="auto">
            <a:xfrm>
              <a:off x="2959" y="1157"/>
              <a:ext cx="46" cy="340"/>
            </a:xfrm>
            <a:custGeom>
              <a:avLst/>
              <a:gdLst>
                <a:gd name="T0" fmla="*/ 0 w 93"/>
                <a:gd name="T1" fmla="*/ 677 h 681"/>
                <a:gd name="T2" fmla="*/ 49 w 93"/>
                <a:gd name="T3" fmla="*/ 681 h 681"/>
                <a:gd name="T4" fmla="*/ 93 w 93"/>
                <a:gd name="T5" fmla="*/ 238 h 681"/>
                <a:gd name="T6" fmla="*/ 81 w 93"/>
                <a:gd name="T7" fmla="*/ 0 h 681"/>
                <a:gd name="T8" fmla="*/ 41 w 93"/>
                <a:gd name="T9" fmla="*/ 0 h 681"/>
                <a:gd name="T10" fmla="*/ 0 w 93"/>
                <a:gd name="T11" fmla="*/ 677 h 681"/>
                <a:gd name="T12" fmla="*/ 0 w 93"/>
                <a:gd name="T13" fmla="*/ 677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" h="681">
                  <a:moveTo>
                    <a:pt x="0" y="677"/>
                  </a:moveTo>
                  <a:lnTo>
                    <a:pt x="49" y="681"/>
                  </a:lnTo>
                  <a:lnTo>
                    <a:pt x="93" y="238"/>
                  </a:lnTo>
                  <a:lnTo>
                    <a:pt x="81" y="0"/>
                  </a:lnTo>
                  <a:lnTo>
                    <a:pt x="41" y="0"/>
                  </a:lnTo>
                  <a:lnTo>
                    <a:pt x="0" y="677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7" name="Freeform 41"/>
            <p:cNvSpPr>
              <a:spLocks/>
            </p:cNvSpPr>
            <p:nvPr/>
          </p:nvSpPr>
          <p:spPr bwMode="auto">
            <a:xfrm>
              <a:off x="2595" y="1474"/>
              <a:ext cx="31" cy="252"/>
            </a:xfrm>
            <a:custGeom>
              <a:avLst/>
              <a:gdLst>
                <a:gd name="T0" fmla="*/ 8 w 63"/>
                <a:gd name="T1" fmla="*/ 0 h 504"/>
                <a:gd name="T2" fmla="*/ 0 w 63"/>
                <a:gd name="T3" fmla="*/ 487 h 504"/>
                <a:gd name="T4" fmla="*/ 23 w 63"/>
                <a:gd name="T5" fmla="*/ 504 h 504"/>
                <a:gd name="T6" fmla="*/ 57 w 63"/>
                <a:gd name="T7" fmla="*/ 485 h 504"/>
                <a:gd name="T8" fmla="*/ 63 w 63"/>
                <a:gd name="T9" fmla="*/ 2 h 504"/>
                <a:gd name="T10" fmla="*/ 8 w 63"/>
                <a:gd name="T11" fmla="*/ 0 h 504"/>
                <a:gd name="T12" fmla="*/ 8 w 63"/>
                <a:gd name="T13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504">
                  <a:moveTo>
                    <a:pt x="8" y="0"/>
                  </a:moveTo>
                  <a:lnTo>
                    <a:pt x="0" y="487"/>
                  </a:lnTo>
                  <a:lnTo>
                    <a:pt x="23" y="504"/>
                  </a:lnTo>
                  <a:lnTo>
                    <a:pt x="57" y="485"/>
                  </a:lnTo>
                  <a:lnTo>
                    <a:pt x="63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8" name="Freeform 42"/>
            <p:cNvSpPr>
              <a:spLocks/>
            </p:cNvSpPr>
            <p:nvPr/>
          </p:nvSpPr>
          <p:spPr bwMode="auto">
            <a:xfrm>
              <a:off x="2677" y="1478"/>
              <a:ext cx="32" cy="241"/>
            </a:xfrm>
            <a:custGeom>
              <a:avLst/>
              <a:gdLst>
                <a:gd name="T0" fmla="*/ 0 w 63"/>
                <a:gd name="T1" fmla="*/ 0 h 480"/>
                <a:gd name="T2" fmla="*/ 36 w 63"/>
                <a:gd name="T3" fmla="*/ 1 h 480"/>
                <a:gd name="T4" fmla="*/ 63 w 63"/>
                <a:gd name="T5" fmla="*/ 197 h 480"/>
                <a:gd name="T6" fmla="*/ 47 w 63"/>
                <a:gd name="T7" fmla="*/ 477 h 480"/>
                <a:gd name="T8" fmla="*/ 30 w 63"/>
                <a:gd name="T9" fmla="*/ 480 h 480"/>
                <a:gd name="T10" fmla="*/ 17 w 63"/>
                <a:gd name="T11" fmla="*/ 473 h 480"/>
                <a:gd name="T12" fmla="*/ 0 w 63"/>
                <a:gd name="T13" fmla="*/ 0 h 480"/>
                <a:gd name="T14" fmla="*/ 0 w 63"/>
                <a:gd name="T1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480">
                  <a:moveTo>
                    <a:pt x="0" y="0"/>
                  </a:moveTo>
                  <a:lnTo>
                    <a:pt x="36" y="1"/>
                  </a:lnTo>
                  <a:lnTo>
                    <a:pt x="63" y="197"/>
                  </a:lnTo>
                  <a:lnTo>
                    <a:pt x="47" y="477"/>
                  </a:lnTo>
                  <a:lnTo>
                    <a:pt x="30" y="480"/>
                  </a:lnTo>
                  <a:lnTo>
                    <a:pt x="17" y="47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9" name="Freeform 43"/>
            <p:cNvSpPr>
              <a:spLocks/>
            </p:cNvSpPr>
            <p:nvPr/>
          </p:nvSpPr>
          <p:spPr bwMode="auto">
            <a:xfrm>
              <a:off x="2712" y="1298"/>
              <a:ext cx="391" cy="196"/>
            </a:xfrm>
            <a:custGeom>
              <a:avLst/>
              <a:gdLst>
                <a:gd name="T0" fmla="*/ 778 w 784"/>
                <a:gd name="T1" fmla="*/ 6 h 394"/>
                <a:gd name="T2" fmla="*/ 770 w 784"/>
                <a:gd name="T3" fmla="*/ 16 h 394"/>
                <a:gd name="T4" fmla="*/ 763 w 784"/>
                <a:gd name="T5" fmla="*/ 31 h 394"/>
                <a:gd name="T6" fmla="*/ 749 w 784"/>
                <a:gd name="T7" fmla="*/ 50 h 394"/>
                <a:gd name="T8" fmla="*/ 736 w 784"/>
                <a:gd name="T9" fmla="*/ 73 h 394"/>
                <a:gd name="T10" fmla="*/ 717 w 784"/>
                <a:gd name="T11" fmla="*/ 97 h 394"/>
                <a:gd name="T12" fmla="*/ 694 w 784"/>
                <a:gd name="T13" fmla="*/ 124 h 394"/>
                <a:gd name="T14" fmla="*/ 668 w 784"/>
                <a:gd name="T15" fmla="*/ 152 h 394"/>
                <a:gd name="T16" fmla="*/ 641 w 784"/>
                <a:gd name="T17" fmla="*/ 181 h 394"/>
                <a:gd name="T18" fmla="*/ 607 w 784"/>
                <a:gd name="T19" fmla="*/ 211 h 394"/>
                <a:gd name="T20" fmla="*/ 573 w 784"/>
                <a:gd name="T21" fmla="*/ 240 h 394"/>
                <a:gd name="T22" fmla="*/ 531 w 784"/>
                <a:gd name="T23" fmla="*/ 266 h 394"/>
                <a:gd name="T24" fmla="*/ 489 w 784"/>
                <a:gd name="T25" fmla="*/ 293 h 394"/>
                <a:gd name="T26" fmla="*/ 441 w 784"/>
                <a:gd name="T27" fmla="*/ 314 h 394"/>
                <a:gd name="T28" fmla="*/ 390 w 784"/>
                <a:gd name="T29" fmla="*/ 333 h 394"/>
                <a:gd name="T30" fmla="*/ 335 w 784"/>
                <a:gd name="T31" fmla="*/ 348 h 394"/>
                <a:gd name="T32" fmla="*/ 276 w 784"/>
                <a:gd name="T33" fmla="*/ 360 h 394"/>
                <a:gd name="T34" fmla="*/ 213 w 784"/>
                <a:gd name="T35" fmla="*/ 363 h 394"/>
                <a:gd name="T36" fmla="*/ 147 w 784"/>
                <a:gd name="T37" fmla="*/ 363 h 394"/>
                <a:gd name="T38" fmla="*/ 74 w 784"/>
                <a:gd name="T39" fmla="*/ 356 h 394"/>
                <a:gd name="T40" fmla="*/ 0 w 784"/>
                <a:gd name="T41" fmla="*/ 341 h 394"/>
                <a:gd name="T42" fmla="*/ 12 w 784"/>
                <a:gd name="T43" fmla="*/ 362 h 394"/>
                <a:gd name="T44" fmla="*/ 23 w 784"/>
                <a:gd name="T45" fmla="*/ 363 h 394"/>
                <a:gd name="T46" fmla="*/ 42 w 784"/>
                <a:gd name="T47" fmla="*/ 367 h 394"/>
                <a:gd name="T48" fmla="*/ 63 w 784"/>
                <a:gd name="T49" fmla="*/ 373 h 394"/>
                <a:gd name="T50" fmla="*/ 92 w 784"/>
                <a:gd name="T51" fmla="*/ 381 h 394"/>
                <a:gd name="T52" fmla="*/ 124 w 784"/>
                <a:gd name="T53" fmla="*/ 384 h 394"/>
                <a:gd name="T54" fmla="*/ 160 w 784"/>
                <a:gd name="T55" fmla="*/ 390 h 394"/>
                <a:gd name="T56" fmla="*/ 200 w 784"/>
                <a:gd name="T57" fmla="*/ 392 h 394"/>
                <a:gd name="T58" fmla="*/ 242 w 784"/>
                <a:gd name="T59" fmla="*/ 394 h 394"/>
                <a:gd name="T60" fmla="*/ 287 w 784"/>
                <a:gd name="T61" fmla="*/ 392 h 394"/>
                <a:gd name="T62" fmla="*/ 333 w 784"/>
                <a:gd name="T63" fmla="*/ 388 h 394"/>
                <a:gd name="T64" fmla="*/ 381 w 784"/>
                <a:gd name="T65" fmla="*/ 381 h 394"/>
                <a:gd name="T66" fmla="*/ 428 w 784"/>
                <a:gd name="T67" fmla="*/ 369 h 394"/>
                <a:gd name="T68" fmla="*/ 478 w 784"/>
                <a:gd name="T69" fmla="*/ 350 h 394"/>
                <a:gd name="T70" fmla="*/ 525 w 784"/>
                <a:gd name="T71" fmla="*/ 331 h 394"/>
                <a:gd name="T72" fmla="*/ 573 w 784"/>
                <a:gd name="T73" fmla="*/ 305 h 394"/>
                <a:gd name="T74" fmla="*/ 620 w 784"/>
                <a:gd name="T75" fmla="*/ 272 h 394"/>
                <a:gd name="T76" fmla="*/ 664 w 784"/>
                <a:gd name="T77" fmla="*/ 230 h 394"/>
                <a:gd name="T78" fmla="*/ 708 w 784"/>
                <a:gd name="T79" fmla="*/ 185 h 394"/>
                <a:gd name="T80" fmla="*/ 746 w 784"/>
                <a:gd name="T81" fmla="*/ 130 h 394"/>
                <a:gd name="T82" fmla="*/ 784 w 784"/>
                <a:gd name="T83" fmla="*/ 69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84" h="394">
                  <a:moveTo>
                    <a:pt x="780" y="0"/>
                  </a:moveTo>
                  <a:lnTo>
                    <a:pt x="780" y="2"/>
                  </a:lnTo>
                  <a:lnTo>
                    <a:pt x="778" y="6"/>
                  </a:lnTo>
                  <a:lnTo>
                    <a:pt x="774" y="8"/>
                  </a:lnTo>
                  <a:lnTo>
                    <a:pt x="774" y="12"/>
                  </a:lnTo>
                  <a:lnTo>
                    <a:pt x="770" y="16"/>
                  </a:lnTo>
                  <a:lnTo>
                    <a:pt x="768" y="21"/>
                  </a:lnTo>
                  <a:lnTo>
                    <a:pt x="765" y="25"/>
                  </a:lnTo>
                  <a:lnTo>
                    <a:pt x="763" y="31"/>
                  </a:lnTo>
                  <a:lnTo>
                    <a:pt x="757" y="36"/>
                  </a:lnTo>
                  <a:lnTo>
                    <a:pt x="755" y="44"/>
                  </a:lnTo>
                  <a:lnTo>
                    <a:pt x="749" y="50"/>
                  </a:lnTo>
                  <a:lnTo>
                    <a:pt x="746" y="57"/>
                  </a:lnTo>
                  <a:lnTo>
                    <a:pt x="740" y="65"/>
                  </a:lnTo>
                  <a:lnTo>
                    <a:pt x="736" y="73"/>
                  </a:lnTo>
                  <a:lnTo>
                    <a:pt x="728" y="80"/>
                  </a:lnTo>
                  <a:lnTo>
                    <a:pt x="723" y="90"/>
                  </a:lnTo>
                  <a:lnTo>
                    <a:pt x="717" y="97"/>
                  </a:lnTo>
                  <a:lnTo>
                    <a:pt x="709" y="107"/>
                  </a:lnTo>
                  <a:lnTo>
                    <a:pt x="702" y="114"/>
                  </a:lnTo>
                  <a:lnTo>
                    <a:pt x="694" y="124"/>
                  </a:lnTo>
                  <a:lnTo>
                    <a:pt x="687" y="133"/>
                  </a:lnTo>
                  <a:lnTo>
                    <a:pt x="679" y="143"/>
                  </a:lnTo>
                  <a:lnTo>
                    <a:pt x="668" y="152"/>
                  </a:lnTo>
                  <a:lnTo>
                    <a:pt x="660" y="162"/>
                  </a:lnTo>
                  <a:lnTo>
                    <a:pt x="651" y="171"/>
                  </a:lnTo>
                  <a:lnTo>
                    <a:pt x="641" y="181"/>
                  </a:lnTo>
                  <a:lnTo>
                    <a:pt x="630" y="192"/>
                  </a:lnTo>
                  <a:lnTo>
                    <a:pt x="618" y="202"/>
                  </a:lnTo>
                  <a:lnTo>
                    <a:pt x="607" y="211"/>
                  </a:lnTo>
                  <a:lnTo>
                    <a:pt x="597" y="223"/>
                  </a:lnTo>
                  <a:lnTo>
                    <a:pt x="584" y="230"/>
                  </a:lnTo>
                  <a:lnTo>
                    <a:pt x="573" y="240"/>
                  </a:lnTo>
                  <a:lnTo>
                    <a:pt x="559" y="249"/>
                  </a:lnTo>
                  <a:lnTo>
                    <a:pt x="546" y="259"/>
                  </a:lnTo>
                  <a:lnTo>
                    <a:pt x="531" y="266"/>
                  </a:lnTo>
                  <a:lnTo>
                    <a:pt x="517" y="276"/>
                  </a:lnTo>
                  <a:lnTo>
                    <a:pt x="502" y="284"/>
                  </a:lnTo>
                  <a:lnTo>
                    <a:pt x="489" y="293"/>
                  </a:lnTo>
                  <a:lnTo>
                    <a:pt x="472" y="299"/>
                  </a:lnTo>
                  <a:lnTo>
                    <a:pt x="457" y="306"/>
                  </a:lnTo>
                  <a:lnTo>
                    <a:pt x="441" y="314"/>
                  </a:lnTo>
                  <a:lnTo>
                    <a:pt x="424" y="322"/>
                  </a:lnTo>
                  <a:lnTo>
                    <a:pt x="407" y="327"/>
                  </a:lnTo>
                  <a:lnTo>
                    <a:pt x="390" y="333"/>
                  </a:lnTo>
                  <a:lnTo>
                    <a:pt x="371" y="339"/>
                  </a:lnTo>
                  <a:lnTo>
                    <a:pt x="354" y="344"/>
                  </a:lnTo>
                  <a:lnTo>
                    <a:pt x="335" y="348"/>
                  </a:lnTo>
                  <a:lnTo>
                    <a:pt x="316" y="352"/>
                  </a:lnTo>
                  <a:lnTo>
                    <a:pt x="297" y="356"/>
                  </a:lnTo>
                  <a:lnTo>
                    <a:pt x="276" y="360"/>
                  </a:lnTo>
                  <a:lnTo>
                    <a:pt x="255" y="362"/>
                  </a:lnTo>
                  <a:lnTo>
                    <a:pt x="234" y="363"/>
                  </a:lnTo>
                  <a:lnTo>
                    <a:pt x="213" y="363"/>
                  </a:lnTo>
                  <a:lnTo>
                    <a:pt x="192" y="365"/>
                  </a:lnTo>
                  <a:lnTo>
                    <a:pt x="169" y="363"/>
                  </a:lnTo>
                  <a:lnTo>
                    <a:pt x="147" y="363"/>
                  </a:lnTo>
                  <a:lnTo>
                    <a:pt x="122" y="362"/>
                  </a:lnTo>
                  <a:lnTo>
                    <a:pt x="99" y="360"/>
                  </a:lnTo>
                  <a:lnTo>
                    <a:pt x="74" y="356"/>
                  </a:lnTo>
                  <a:lnTo>
                    <a:pt x="50" y="350"/>
                  </a:lnTo>
                  <a:lnTo>
                    <a:pt x="25" y="346"/>
                  </a:lnTo>
                  <a:lnTo>
                    <a:pt x="0" y="341"/>
                  </a:lnTo>
                  <a:lnTo>
                    <a:pt x="6" y="360"/>
                  </a:lnTo>
                  <a:lnTo>
                    <a:pt x="8" y="360"/>
                  </a:lnTo>
                  <a:lnTo>
                    <a:pt x="12" y="362"/>
                  </a:lnTo>
                  <a:lnTo>
                    <a:pt x="14" y="362"/>
                  </a:lnTo>
                  <a:lnTo>
                    <a:pt x="19" y="363"/>
                  </a:lnTo>
                  <a:lnTo>
                    <a:pt x="23" y="363"/>
                  </a:lnTo>
                  <a:lnTo>
                    <a:pt x="29" y="365"/>
                  </a:lnTo>
                  <a:lnTo>
                    <a:pt x="34" y="367"/>
                  </a:lnTo>
                  <a:lnTo>
                    <a:pt x="42" y="367"/>
                  </a:lnTo>
                  <a:lnTo>
                    <a:pt x="48" y="369"/>
                  </a:lnTo>
                  <a:lnTo>
                    <a:pt x="55" y="373"/>
                  </a:lnTo>
                  <a:lnTo>
                    <a:pt x="63" y="373"/>
                  </a:lnTo>
                  <a:lnTo>
                    <a:pt x="73" y="377"/>
                  </a:lnTo>
                  <a:lnTo>
                    <a:pt x="82" y="379"/>
                  </a:lnTo>
                  <a:lnTo>
                    <a:pt x="92" y="381"/>
                  </a:lnTo>
                  <a:lnTo>
                    <a:pt x="103" y="381"/>
                  </a:lnTo>
                  <a:lnTo>
                    <a:pt x="112" y="384"/>
                  </a:lnTo>
                  <a:lnTo>
                    <a:pt x="124" y="384"/>
                  </a:lnTo>
                  <a:lnTo>
                    <a:pt x="135" y="386"/>
                  </a:lnTo>
                  <a:lnTo>
                    <a:pt x="149" y="388"/>
                  </a:lnTo>
                  <a:lnTo>
                    <a:pt x="160" y="390"/>
                  </a:lnTo>
                  <a:lnTo>
                    <a:pt x="173" y="390"/>
                  </a:lnTo>
                  <a:lnTo>
                    <a:pt x="187" y="392"/>
                  </a:lnTo>
                  <a:lnTo>
                    <a:pt x="200" y="392"/>
                  </a:lnTo>
                  <a:lnTo>
                    <a:pt x="213" y="392"/>
                  </a:lnTo>
                  <a:lnTo>
                    <a:pt x="227" y="392"/>
                  </a:lnTo>
                  <a:lnTo>
                    <a:pt x="242" y="394"/>
                  </a:lnTo>
                  <a:lnTo>
                    <a:pt x="257" y="392"/>
                  </a:lnTo>
                  <a:lnTo>
                    <a:pt x="270" y="392"/>
                  </a:lnTo>
                  <a:lnTo>
                    <a:pt x="287" y="392"/>
                  </a:lnTo>
                  <a:lnTo>
                    <a:pt x="303" y="392"/>
                  </a:lnTo>
                  <a:lnTo>
                    <a:pt x="318" y="390"/>
                  </a:lnTo>
                  <a:lnTo>
                    <a:pt x="333" y="388"/>
                  </a:lnTo>
                  <a:lnTo>
                    <a:pt x="348" y="384"/>
                  </a:lnTo>
                  <a:lnTo>
                    <a:pt x="365" y="384"/>
                  </a:lnTo>
                  <a:lnTo>
                    <a:pt x="381" y="381"/>
                  </a:lnTo>
                  <a:lnTo>
                    <a:pt x="396" y="377"/>
                  </a:lnTo>
                  <a:lnTo>
                    <a:pt x="411" y="373"/>
                  </a:lnTo>
                  <a:lnTo>
                    <a:pt x="428" y="369"/>
                  </a:lnTo>
                  <a:lnTo>
                    <a:pt x="445" y="363"/>
                  </a:lnTo>
                  <a:lnTo>
                    <a:pt x="460" y="358"/>
                  </a:lnTo>
                  <a:lnTo>
                    <a:pt x="478" y="350"/>
                  </a:lnTo>
                  <a:lnTo>
                    <a:pt x="493" y="346"/>
                  </a:lnTo>
                  <a:lnTo>
                    <a:pt x="510" y="339"/>
                  </a:lnTo>
                  <a:lnTo>
                    <a:pt x="525" y="331"/>
                  </a:lnTo>
                  <a:lnTo>
                    <a:pt x="542" y="324"/>
                  </a:lnTo>
                  <a:lnTo>
                    <a:pt x="557" y="314"/>
                  </a:lnTo>
                  <a:lnTo>
                    <a:pt x="573" y="305"/>
                  </a:lnTo>
                  <a:lnTo>
                    <a:pt x="590" y="295"/>
                  </a:lnTo>
                  <a:lnTo>
                    <a:pt x="605" y="284"/>
                  </a:lnTo>
                  <a:lnTo>
                    <a:pt x="620" y="272"/>
                  </a:lnTo>
                  <a:lnTo>
                    <a:pt x="633" y="259"/>
                  </a:lnTo>
                  <a:lnTo>
                    <a:pt x="649" y="246"/>
                  </a:lnTo>
                  <a:lnTo>
                    <a:pt x="664" y="230"/>
                  </a:lnTo>
                  <a:lnTo>
                    <a:pt x="679" y="217"/>
                  </a:lnTo>
                  <a:lnTo>
                    <a:pt x="692" y="200"/>
                  </a:lnTo>
                  <a:lnTo>
                    <a:pt x="708" y="185"/>
                  </a:lnTo>
                  <a:lnTo>
                    <a:pt x="719" y="168"/>
                  </a:lnTo>
                  <a:lnTo>
                    <a:pt x="734" y="151"/>
                  </a:lnTo>
                  <a:lnTo>
                    <a:pt x="746" y="130"/>
                  </a:lnTo>
                  <a:lnTo>
                    <a:pt x="759" y="111"/>
                  </a:lnTo>
                  <a:lnTo>
                    <a:pt x="772" y="90"/>
                  </a:lnTo>
                  <a:lnTo>
                    <a:pt x="784" y="69"/>
                  </a:lnTo>
                  <a:lnTo>
                    <a:pt x="780" y="0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0" name="Freeform 44"/>
            <p:cNvSpPr>
              <a:spLocks/>
            </p:cNvSpPr>
            <p:nvPr/>
          </p:nvSpPr>
          <p:spPr bwMode="auto">
            <a:xfrm>
              <a:off x="2694" y="1479"/>
              <a:ext cx="47" cy="238"/>
            </a:xfrm>
            <a:custGeom>
              <a:avLst/>
              <a:gdLst>
                <a:gd name="T0" fmla="*/ 0 w 95"/>
                <a:gd name="T1" fmla="*/ 0 h 476"/>
                <a:gd name="T2" fmla="*/ 17 w 95"/>
                <a:gd name="T3" fmla="*/ 476 h 476"/>
                <a:gd name="T4" fmla="*/ 95 w 95"/>
                <a:gd name="T5" fmla="*/ 474 h 476"/>
                <a:gd name="T6" fmla="*/ 65 w 95"/>
                <a:gd name="T7" fmla="*/ 4 h 476"/>
                <a:gd name="T8" fmla="*/ 0 w 95"/>
                <a:gd name="T9" fmla="*/ 0 h 476"/>
                <a:gd name="T10" fmla="*/ 0 w 95"/>
                <a:gd name="T11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476">
                  <a:moveTo>
                    <a:pt x="0" y="0"/>
                  </a:moveTo>
                  <a:lnTo>
                    <a:pt x="17" y="476"/>
                  </a:lnTo>
                  <a:lnTo>
                    <a:pt x="95" y="474"/>
                  </a:lnTo>
                  <a:lnTo>
                    <a:pt x="65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1" name="Freeform 45"/>
            <p:cNvSpPr>
              <a:spLocks/>
            </p:cNvSpPr>
            <p:nvPr/>
          </p:nvSpPr>
          <p:spPr bwMode="auto">
            <a:xfrm>
              <a:off x="3094" y="1194"/>
              <a:ext cx="41" cy="321"/>
            </a:xfrm>
            <a:custGeom>
              <a:avLst/>
              <a:gdLst>
                <a:gd name="T0" fmla="*/ 15 w 81"/>
                <a:gd name="T1" fmla="*/ 622 h 643"/>
                <a:gd name="T2" fmla="*/ 32 w 81"/>
                <a:gd name="T3" fmla="*/ 643 h 643"/>
                <a:gd name="T4" fmla="*/ 57 w 81"/>
                <a:gd name="T5" fmla="*/ 626 h 643"/>
                <a:gd name="T6" fmla="*/ 81 w 81"/>
                <a:gd name="T7" fmla="*/ 259 h 643"/>
                <a:gd name="T8" fmla="*/ 32 w 81"/>
                <a:gd name="T9" fmla="*/ 13 h 643"/>
                <a:gd name="T10" fmla="*/ 17 w 81"/>
                <a:gd name="T11" fmla="*/ 0 h 643"/>
                <a:gd name="T12" fmla="*/ 0 w 81"/>
                <a:gd name="T13" fmla="*/ 17 h 643"/>
                <a:gd name="T14" fmla="*/ 15 w 81"/>
                <a:gd name="T15" fmla="*/ 622 h 643"/>
                <a:gd name="T16" fmla="*/ 15 w 81"/>
                <a:gd name="T17" fmla="*/ 622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643">
                  <a:moveTo>
                    <a:pt x="15" y="622"/>
                  </a:moveTo>
                  <a:lnTo>
                    <a:pt x="32" y="643"/>
                  </a:lnTo>
                  <a:lnTo>
                    <a:pt x="57" y="626"/>
                  </a:lnTo>
                  <a:lnTo>
                    <a:pt x="81" y="259"/>
                  </a:lnTo>
                  <a:lnTo>
                    <a:pt x="32" y="13"/>
                  </a:lnTo>
                  <a:lnTo>
                    <a:pt x="17" y="0"/>
                  </a:lnTo>
                  <a:lnTo>
                    <a:pt x="0" y="17"/>
                  </a:lnTo>
                  <a:lnTo>
                    <a:pt x="15" y="622"/>
                  </a:lnTo>
                  <a:lnTo>
                    <a:pt x="15" y="622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2" name="Freeform 46"/>
            <p:cNvSpPr>
              <a:spLocks/>
            </p:cNvSpPr>
            <p:nvPr/>
          </p:nvSpPr>
          <p:spPr bwMode="auto">
            <a:xfrm>
              <a:off x="2571" y="1718"/>
              <a:ext cx="189" cy="62"/>
            </a:xfrm>
            <a:custGeom>
              <a:avLst/>
              <a:gdLst>
                <a:gd name="T0" fmla="*/ 378 w 378"/>
                <a:gd name="T1" fmla="*/ 98 h 123"/>
                <a:gd name="T2" fmla="*/ 44 w 378"/>
                <a:gd name="T3" fmla="*/ 123 h 123"/>
                <a:gd name="T4" fmla="*/ 0 w 378"/>
                <a:gd name="T5" fmla="*/ 64 h 123"/>
                <a:gd name="T6" fmla="*/ 30 w 378"/>
                <a:gd name="T7" fmla="*/ 22 h 123"/>
                <a:gd name="T8" fmla="*/ 350 w 378"/>
                <a:gd name="T9" fmla="*/ 0 h 123"/>
                <a:gd name="T10" fmla="*/ 378 w 378"/>
                <a:gd name="T11" fmla="*/ 9 h 123"/>
                <a:gd name="T12" fmla="*/ 378 w 378"/>
                <a:gd name="T13" fmla="*/ 98 h 123"/>
                <a:gd name="T14" fmla="*/ 378 w 378"/>
                <a:gd name="T15" fmla="*/ 9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123">
                  <a:moveTo>
                    <a:pt x="378" y="98"/>
                  </a:moveTo>
                  <a:lnTo>
                    <a:pt x="44" y="123"/>
                  </a:lnTo>
                  <a:lnTo>
                    <a:pt x="0" y="64"/>
                  </a:lnTo>
                  <a:lnTo>
                    <a:pt x="30" y="22"/>
                  </a:lnTo>
                  <a:lnTo>
                    <a:pt x="350" y="0"/>
                  </a:lnTo>
                  <a:lnTo>
                    <a:pt x="378" y="9"/>
                  </a:lnTo>
                  <a:lnTo>
                    <a:pt x="378" y="98"/>
                  </a:lnTo>
                  <a:lnTo>
                    <a:pt x="378" y="9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3" name="Freeform 47"/>
            <p:cNvSpPr>
              <a:spLocks/>
            </p:cNvSpPr>
            <p:nvPr/>
          </p:nvSpPr>
          <p:spPr bwMode="auto">
            <a:xfrm>
              <a:off x="2984" y="1157"/>
              <a:ext cx="187" cy="359"/>
            </a:xfrm>
            <a:custGeom>
              <a:avLst/>
              <a:gdLst>
                <a:gd name="T0" fmla="*/ 29 w 375"/>
                <a:gd name="T1" fmla="*/ 2 h 719"/>
                <a:gd name="T2" fmla="*/ 319 w 375"/>
                <a:gd name="T3" fmla="*/ 0 h 719"/>
                <a:gd name="T4" fmla="*/ 375 w 375"/>
                <a:gd name="T5" fmla="*/ 703 h 719"/>
                <a:gd name="T6" fmla="*/ 327 w 375"/>
                <a:gd name="T7" fmla="*/ 719 h 719"/>
                <a:gd name="T8" fmla="*/ 278 w 375"/>
                <a:gd name="T9" fmla="*/ 700 h 719"/>
                <a:gd name="T10" fmla="*/ 251 w 375"/>
                <a:gd name="T11" fmla="*/ 91 h 719"/>
                <a:gd name="T12" fmla="*/ 108 w 375"/>
                <a:gd name="T13" fmla="*/ 93 h 719"/>
                <a:gd name="T14" fmla="*/ 86 w 375"/>
                <a:gd name="T15" fmla="*/ 684 h 719"/>
                <a:gd name="T16" fmla="*/ 48 w 375"/>
                <a:gd name="T17" fmla="*/ 698 h 719"/>
                <a:gd name="T18" fmla="*/ 0 w 375"/>
                <a:gd name="T19" fmla="*/ 682 h 719"/>
                <a:gd name="T20" fmla="*/ 29 w 375"/>
                <a:gd name="T21" fmla="*/ 2 h 719"/>
                <a:gd name="T22" fmla="*/ 29 w 375"/>
                <a:gd name="T23" fmla="*/ 2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5" h="719">
                  <a:moveTo>
                    <a:pt x="29" y="2"/>
                  </a:moveTo>
                  <a:lnTo>
                    <a:pt x="319" y="0"/>
                  </a:lnTo>
                  <a:lnTo>
                    <a:pt x="375" y="703"/>
                  </a:lnTo>
                  <a:lnTo>
                    <a:pt x="327" y="719"/>
                  </a:lnTo>
                  <a:lnTo>
                    <a:pt x="278" y="700"/>
                  </a:lnTo>
                  <a:lnTo>
                    <a:pt x="251" y="91"/>
                  </a:lnTo>
                  <a:lnTo>
                    <a:pt x="108" y="93"/>
                  </a:lnTo>
                  <a:lnTo>
                    <a:pt x="86" y="684"/>
                  </a:lnTo>
                  <a:lnTo>
                    <a:pt x="48" y="698"/>
                  </a:lnTo>
                  <a:lnTo>
                    <a:pt x="0" y="682"/>
                  </a:lnTo>
                  <a:lnTo>
                    <a:pt x="29" y="2"/>
                  </a:lnTo>
                  <a:lnTo>
                    <a:pt x="29" y="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4" name="Freeform 48"/>
            <p:cNvSpPr>
              <a:spLocks/>
            </p:cNvSpPr>
            <p:nvPr/>
          </p:nvSpPr>
          <p:spPr bwMode="auto">
            <a:xfrm>
              <a:off x="2976" y="1498"/>
              <a:ext cx="49" cy="261"/>
            </a:xfrm>
            <a:custGeom>
              <a:avLst/>
              <a:gdLst>
                <a:gd name="T0" fmla="*/ 15 w 99"/>
                <a:gd name="T1" fmla="*/ 0 h 521"/>
                <a:gd name="T2" fmla="*/ 99 w 99"/>
                <a:gd name="T3" fmla="*/ 2 h 521"/>
                <a:gd name="T4" fmla="*/ 91 w 99"/>
                <a:gd name="T5" fmla="*/ 512 h 521"/>
                <a:gd name="T6" fmla="*/ 17 w 99"/>
                <a:gd name="T7" fmla="*/ 521 h 521"/>
                <a:gd name="T8" fmla="*/ 0 w 99"/>
                <a:gd name="T9" fmla="*/ 512 h 521"/>
                <a:gd name="T10" fmla="*/ 15 w 99"/>
                <a:gd name="T11" fmla="*/ 0 h 521"/>
                <a:gd name="T12" fmla="*/ 15 w 99"/>
                <a:gd name="T13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521">
                  <a:moveTo>
                    <a:pt x="15" y="0"/>
                  </a:moveTo>
                  <a:lnTo>
                    <a:pt x="99" y="2"/>
                  </a:lnTo>
                  <a:lnTo>
                    <a:pt x="91" y="512"/>
                  </a:lnTo>
                  <a:lnTo>
                    <a:pt x="17" y="521"/>
                  </a:lnTo>
                  <a:lnTo>
                    <a:pt x="0" y="512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5" name="Freeform 49"/>
            <p:cNvSpPr>
              <a:spLocks/>
            </p:cNvSpPr>
            <p:nvPr/>
          </p:nvSpPr>
          <p:spPr bwMode="auto">
            <a:xfrm>
              <a:off x="2375" y="1589"/>
              <a:ext cx="474" cy="99"/>
            </a:xfrm>
            <a:custGeom>
              <a:avLst/>
              <a:gdLst>
                <a:gd name="T0" fmla="*/ 4 w 949"/>
                <a:gd name="T1" fmla="*/ 129 h 198"/>
                <a:gd name="T2" fmla="*/ 17 w 949"/>
                <a:gd name="T3" fmla="*/ 125 h 198"/>
                <a:gd name="T4" fmla="*/ 32 w 949"/>
                <a:gd name="T5" fmla="*/ 122 h 198"/>
                <a:gd name="T6" fmla="*/ 50 w 949"/>
                <a:gd name="T7" fmla="*/ 116 h 198"/>
                <a:gd name="T8" fmla="*/ 72 w 949"/>
                <a:gd name="T9" fmla="*/ 112 h 198"/>
                <a:gd name="T10" fmla="*/ 97 w 949"/>
                <a:gd name="T11" fmla="*/ 104 h 198"/>
                <a:gd name="T12" fmla="*/ 128 w 949"/>
                <a:gd name="T13" fmla="*/ 99 h 198"/>
                <a:gd name="T14" fmla="*/ 162 w 949"/>
                <a:gd name="T15" fmla="*/ 93 h 198"/>
                <a:gd name="T16" fmla="*/ 200 w 949"/>
                <a:gd name="T17" fmla="*/ 85 h 198"/>
                <a:gd name="T18" fmla="*/ 242 w 949"/>
                <a:gd name="T19" fmla="*/ 78 h 198"/>
                <a:gd name="T20" fmla="*/ 289 w 949"/>
                <a:gd name="T21" fmla="*/ 70 h 198"/>
                <a:gd name="T22" fmla="*/ 339 w 949"/>
                <a:gd name="T23" fmla="*/ 61 h 198"/>
                <a:gd name="T24" fmla="*/ 394 w 949"/>
                <a:gd name="T25" fmla="*/ 53 h 198"/>
                <a:gd name="T26" fmla="*/ 451 w 949"/>
                <a:gd name="T27" fmla="*/ 46 h 198"/>
                <a:gd name="T28" fmla="*/ 517 w 949"/>
                <a:gd name="T29" fmla="*/ 38 h 198"/>
                <a:gd name="T30" fmla="*/ 582 w 949"/>
                <a:gd name="T31" fmla="*/ 28 h 198"/>
                <a:gd name="T32" fmla="*/ 654 w 949"/>
                <a:gd name="T33" fmla="*/ 21 h 198"/>
                <a:gd name="T34" fmla="*/ 730 w 949"/>
                <a:gd name="T35" fmla="*/ 13 h 198"/>
                <a:gd name="T36" fmla="*/ 814 w 949"/>
                <a:gd name="T37" fmla="*/ 8 h 198"/>
                <a:gd name="T38" fmla="*/ 898 w 949"/>
                <a:gd name="T39" fmla="*/ 2 h 198"/>
                <a:gd name="T40" fmla="*/ 900 w 949"/>
                <a:gd name="T41" fmla="*/ 101 h 198"/>
                <a:gd name="T42" fmla="*/ 888 w 949"/>
                <a:gd name="T43" fmla="*/ 101 h 198"/>
                <a:gd name="T44" fmla="*/ 877 w 949"/>
                <a:gd name="T45" fmla="*/ 103 h 198"/>
                <a:gd name="T46" fmla="*/ 858 w 949"/>
                <a:gd name="T47" fmla="*/ 103 h 198"/>
                <a:gd name="T48" fmla="*/ 835 w 949"/>
                <a:gd name="T49" fmla="*/ 104 h 198"/>
                <a:gd name="T50" fmla="*/ 806 w 949"/>
                <a:gd name="T51" fmla="*/ 106 h 198"/>
                <a:gd name="T52" fmla="*/ 776 w 949"/>
                <a:gd name="T53" fmla="*/ 108 h 198"/>
                <a:gd name="T54" fmla="*/ 742 w 949"/>
                <a:gd name="T55" fmla="*/ 110 h 198"/>
                <a:gd name="T56" fmla="*/ 704 w 949"/>
                <a:gd name="T57" fmla="*/ 114 h 198"/>
                <a:gd name="T58" fmla="*/ 664 w 949"/>
                <a:gd name="T59" fmla="*/ 118 h 198"/>
                <a:gd name="T60" fmla="*/ 622 w 949"/>
                <a:gd name="T61" fmla="*/ 124 h 198"/>
                <a:gd name="T62" fmla="*/ 576 w 949"/>
                <a:gd name="T63" fmla="*/ 127 h 198"/>
                <a:gd name="T64" fmla="*/ 533 w 949"/>
                <a:gd name="T65" fmla="*/ 131 h 198"/>
                <a:gd name="T66" fmla="*/ 485 w 949"/>
                <a:gd name="T67" fmla="*/ 137 h 198"/>
                <a:gd name="T68" fmla="*/ 441 w 949"/>
                <a:gd name="T69" fmla="*/ 143 h 198"/>
                <a:gd name="T70" fmla="*/ 396 w 949"/>
                <a:gd name="T71" fmla="*/ 150 h 198"/>
                <a:gd name="T72" fmla="*/ 350 w 949"/>
                <a:gd name="T73" fmla="*/ 158 h 198"/>
                <a:gd name="T74" fmla="*/ 304 w 949"/>
                <a:gd name="T75" fmla="*/ 165 h 198"/>
                <a:gd name="T76" fmla="*/ 263 w 949"/>
                <a:gd name="T77" fmla="*/ 173 h 198"/>
                <a:gd name="T78" fmla="*/ 221 w 949"/>
                <a:gd name="T79" fmla="*/ 181 h 198"/>
                <a:gd name="T80" fmla="*/ 185 w 949"/>
                <a:gd name="T81" fmla="*/ 190 h 198"/>
                <a:gd name="T82" fmla="*/ 158 w 949"/>
                <a:gd name="T83" fmla="*/ 196 h 198"/>
                <a:gd name="T84" fmla="*/ 141 w 949"/>
                <a:gd name="T85" fmla="*/ 192 h 198"/>
                <a:gd name="T86" fmla="*/ 124 w 949"/>
                <a:gd name="T87" fmla="*/ 186 h 198"/>
                <a:gd name="T88" fmla="*/ 105 w 949"/>
                <a:gd name="T89" fmla="*/ 179 h 198"/>
                <a:gd name="T90" fmla="*/ 84 w 949"/>
                <a:gd name="T91" fmla="*/ 171 h 198"/>
                <a:gd name="T92" fmla="*/ 59 w 949"/>
                <a:gd name="T93" fmla="*/ 160 h 198"/>
                <a:gd name="T94" fmla="*/ 36 w 949"/>
                <a:gd name="T95" fmla="*/ 148 h 198"/>
                <a:gd name="T96" fmla="*/ 17 w 949"/>
                <a:gd name="T97" fmla="*/ 139 h 198"/>
                <a:gd name="T98" fmla="*/ 2 w 949"/>
                <a:gd name="T99" fmla="*/ 13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49" h="198">
                  <a:moveTo>
                    <a:pt x="0" y="131"/>
                  </a:moveTo>
                  <a:lnTo>
                    <a:pt x="0" y="129"/>
                  </a:lnTo>
                  <a:lnTo>
                    <a:pt x="4" y="129"/>
                  </a:lnTo>
                  <a:lnTo>
                    <a:pt x="8" y="127"/>
                  </a:lnTo>
                  <a:lnTo>
                    <a:pt x="13" y="127"/>
                  </a:lnTo>
                  <a:lnTo>
                    <a:pt x="17" y="125"/>
                  </a:lnTo>
                  <a:lnTo>
                    <a:pt x="21" y="124"/>
                  </a:lnTo>
                  <a:lnTo>
                    <a:pt x="27" y="122"/>
                  </a:lnTo>
                  <a:lnTo>
                    <a:pt x="32" y="122"/>
                  </a:lnTo>
                  <a:lnTo>
                    <a:pt x="36" y="120"/>
                  </a:lnTo>
                  <a:lnTo>
                    <a:pt x="44" y="118"/>
                  </a:lnTo>
                  <a:lnTo>
                    <a:pt x="50" y="116"/>
                  </a:lnTo>
                  <a:lnTo>
                    <a:pt x="57" y="116"/>
                  </a:lnTo>
                  <a:lnTo>
                    <a:pt x="63" y="114"/>
                  </a:lnTo>
                  <a:lnTo>
                    <a:pt x="72" y="112"/>
                  </a:lnTo>
                  <a:lnTo>
                    <a:pt x="78" y="110"/>
                  </a:lnTo>
                  <a:lnTo>
                    <a:pt x="90" y="108"/>
                  </a:lnTo>
                  <a:lnTo>
                    <a:pt x="97" y="104"/>
                  </a:lnTo>
                  <a:lnTo>
                    <a:pt x="107" y="104"/>
                  </a:lnTo>
                  <a:lnTo>
                    <a:pt x="116" y="101"/>
                  </a:lnTo>
                  <a:lnTo>
                    <a:pt x="128" y="99"/>
                  </a:lnTo>
                  <a:lnTo>
                    <a:pt x="137" y="97"/>
                  </a:lnTo>
                  <a:lnTo>
                    <a:pt x="150" y="95"/>
                  </a:lnTo>
                  <a:lnTo>
                    <a:pt x="162" y="93"/>
                  </a:lnTo>
                  <a:lnTo>
                    <a:pt x="173" y="89"/>
                  </a:lnTo>
                  <a:lnTo>
                    <a:pt x="187" y="87"/>
                  </a:lnTo>
                  <a:lnTo>
                    <a:pt x="200" y="85"/>
                  </a:lnTo>
                  <a:lnTo>
                    <a:pt x="213" y="82"/>
                  </a:lnTo>
                  <a:lnTo>
                    <a:pt x="228" y="82"/>
                  </a:lnTo>
                  <a:lnTo>
                    <a:pt x="242" y="78"/>
                  </a:lnTo>
                  <a:lnTo>
                    <a:pt x="257" y="76"/>
                  </a:lnTo>
                  <a:lnTo>
                    <a:pt x="272" y="72"/>
                  </a:lnTo>
                  <a:lnTo>
                    <a:pt x="289" y="70"/>
                  </a:lnTo>
                  <a:lnTo>
                    <a:pt x="304" y="66"/>
                  </a:lnTo>
                  <a:lnTo>
                    <a:pt x="322" y="65"/>
                  </a:lnTo>
                  <a:lnTo>
                    <a:pt x="339" y="61"/>
                  </a:lnTo>
                  <a:lnTo>
                    <a:pt x="358" y="59"/>
                  </a:lnTo>
                  <a:lnTo>
                    <a:pt x="375" y="55"/>
                  </a:lnTo>
                  <a:lnTo>
                    <a:pt x="394" y="53"/>
                  </a:lnTo>
                  <a:lnTo>
                    <a:pt x="413" y="49"/>
                  </a:lnTo>
                  <a:lnTo>
                    <a:pt x="432" y="47"/>
                  </a:lnTo>
                  <a:lnTo>
                    <a:pt x="451" y="46"/>
                  </a:lnTo>
                  <a:lnTo>
                    <a:pt x="474" y="44"/>
                  </a:lnTo>
                  <a:lnTo>
                    <a:pt x="495" y="40"/>
                  </a:lnTo>
                  <a:lnTo>
                    <a:pt x="517" y="38"/>
                  </a:lnTo>
                  <a:lnTo>
                    <a:pt x="538" y="34"/>
                  </a:lnTo>
                  <a:lnTo>
                    <a:pt x="561" y="32"/>
                  </a:lnTo>
                  <a:lnTo>
                    <a:pt x="582" y="28"/>
                  </a:lnTo>
                  <a:lnTo>
                    <a:pt x="607" y="27"/>
                  </a:lnTo>
                  <a:lnTo>
                    <a:pt x="631" y="25"/>
                  </a:lnTo>
                  <a:lnTo>
                    <a:pt x="654" y="21"/>
                  </a:lnTo>
                  <a:lnTo>
                    <a:pt x="681" y="19"/>
                  </a:lnTo>
                  <a:lnTo>
                    <a:pt x="706" y="17"/>
                  </a:lnTo>
                  <a:lnTo>
                    <a:pt x="730" y="13"/>
                  </a:lnTo>
                  <a:lnTo>
                    <a:pt x="759" y="11"/>
                  </a:lnTo>
                  <a:lnTo>
                    <a:pt x="785" y="9"/>
                  </a:lnTo>
                  <a:lnTo>
                    <a:pt x="814" y="8"/>
                  </a:lnTo>
                  <a:lnTo>
                    <a:pt x="841" y="4"/>
                  </a:lnTo>
                  <a:lnTo>
                    <a:pt x="869" y="4"/>
                  </a:lnTo>
                  <a:lnTo>
                    <a:pt x="898" y="2"/>
                  </a:lnTo>
                  <a:lnTo>
                    <a:pt x="928" y="0"/>
                  </a:lnTo>
                  <a:lnTo>
                    <a:pt x="949" y="53"/>
                  </a:lnTo>
                  <a:lnTo>
                    <a:pt x="900" y="101"/>
                  </a:lnTo>
                  <a:lnTo>
                    <a:pt x="896" y="101"/>
                  </a:lnTo>
                  <a:lnTo>
                    <a:pt x="892" y="101"/>
                  </a:lnTo>
                  <a:lnTo>
                    <a:pt x="888" y="101"/>
                  </a:lnTo>
                  <a:lnTo>
                    <a:pt x="886" y="101"/>
                  </a:lnTo>
                  <a:lnTo>
                    <a:pt x="881" y="101"/>
                  </a:lnTo>
                  <a:lnTo>
                    <a:pt x="877" y="103"/>
                  </a:lnTo>
                  <a:lnTo>
                    <a:pt x="871" y="103"/>
                  </a:lnTo>
                  <a:lnTo>
                    <a:pt x="865" y="103"/>
                  </a:lnTo>
                  <a:lnTo>
                    <a:pt x="858" y="103"/>
                  </a:lnTo>
                  <a:lnTo>
                    <a:pt x="850" y="104"/>
                  </a:lnTo>
                  <a:lnTo>
                    <a:pt x="842" y="104"/>
                  </a:lnTo>
                  <a:lnTo>
                    <a:pt x="835" y="104"/>
                  </a:lnTo>
                  <a:lnTo>
                    <a:pt x="825" y="104"/>
                  </a:lnTo>
                  <a:lnTo>
                    <a:pt x="818" y="106"/>
                  </a:lnTo>
                  <a:lnTo>
                    <a:pt x="806" y="106"/>
                  </a:lnTo>
                  <a:lnTo>
                    <a:pt x="797" y="106"/>
                  </a:lnTo>
                  <a:lnTo>
                    <a:pt x="787" y="108"/>
                  </a:lnTo>
                  <a:lnTo>
                    <a:pt x="776" y="108"/>
                  </a:lnTo>
                  <a:lnTo>
                    <a:pt x="765" y="108"/>
                  </a:lnTo>
                  <a:lnTo>
                    <a:pt x="753" y="110"/>
                  </a:lnTo>
                  <a:lnTo>
                    <a:pt x="742" y="110"/>
                  </a:lnTo>
                  <a:lnTo>
                    <a:pt x="730" y="112"/>
                  </a:lnTo>
                  <a:lnTo>
                    <a:pt x="717" y="112"/>
                  </a:lnTo>
                  <a:lnTo>
                    <a:pt x="704" y="114"/>
                  </a:lnTo>
                  <a:lnTo>
                    <a:pt x="690" y="116"/>
                  </a:lnTo>
                  <a:lnTo>
                    <a:pt x="677" y="116"/>
                  </a:lnTo>
                  <a:lnTo>
                    <a:pt x="664" y="118"/>
                  </a:lnTo>
                  <a:lnTo>
                    <a:pt x="650" y="120"/>
                  </a:lnTo>
                  <a:lnTo>
                    <a:pt x="637" y="122"/>
                  </a:lnTo>
                  <a:lnTo>
                    <a:pt x="622" y="124"/>
                  </a:lnTo>
                  <a:lnTo>
                    <a:pt x="607" y="124"/>
                  </a:lnTo>
                  <a:lnTo>
                    <a:pt x="591" y="125"/>
                  </a:lnTo>
                  <a:lnTo>
                    <a:pt x="576" y="127"/>
                  </a:lnTo>
                  <a:lnTo>
                    <a:pt x="563" y="127"/>
                  </a:lnTo>
                  <a:lnTo>
                    <a:pt x="548" y="129"/>
                  </a:lnTo>
                  <a:lnTo>
                    <a:pt x="533" y="131"/>
                  </a:lnTo>
                  <a:lnTo>
                    <a:pt x="517" y="133"/>
                  </a:lnTo>
                  <a:lnTo>
                    <a:pt x="502" y="135"/>
                  </a:lnTo>
                  <a:lnTo>
                    <a:pt x="485" y="137"/>
                  </a:lnTo>
                  <a:lnTo>
                    <a:pt x="472" y="139"/>
                  </a:lnTo>
                  <a:lnTo>
                    <a:pt x="455" y="141"/>
                  </a:lnTo>
                  <a:lnTo>
                    <a:pt x="441" y="143"/>
                  </a:lnTo>
                  <a:lnTo>
                    <a:pt x="424" y="144"/>
                  </a:lnTo>
                  <a:lnTo>
                    <a:pt x="409" y="148"/>
                  </a:lnTo>
                  <a:lnTo>
                    <a:pt x="396" y="150"/>
                  </a:lnTo>
                  <a:lnTo>
                    <a:pt x="380" y="152"/>
                  </a:lnTo>
                  <a:lnTo>
                    <a:pt x="365" y="156"/>
                  </a:lnTo>
                  <a:lnTo>
                    <a:pt x="350" y="158"/>
                  </a:lnTo>
                  <a:lnTo>
                    <a:pt x="335" y="160"/>
                  </a:lnTo>
                  <a:lnTo>
                    <a:pt x="320" y="162"/>
                  </a:lnTo>
                  <a:lnTo>
                    <a:pt x="304" y="165"/>
                  </a:lnTo>
                  <a:lnTo>
                    <a:pt x="289" y="167"/>
                  </a:lnTo>
                  <a:lnTo>
                    <a:pt x="276" y="169"/>
                  </a:lnTo>
                  <a:lnTo>
                    <a:pt x="263" y="173"/>
                  </a:lnTo>
                  <a:lnTo>
                    <a:pt x="247" y="175"/>
                  </a:lnTo>
                  <a:lnTo>
                    <a:pt x="234" y="179"/>
                  </a:lnTo>
                  <a:lnTo>
                    <a:pt x="221" y="181"/>
                  </a:lnTo>
                  <a:lnTo>
                    <a:pt x="209" y="184"/>
                  </a:lnTo>
                  <a:lnTo>
                    <a:pt x="196" y="186"/>
                  </a:lnTo>
                  <a:lnTo>
                    <a:pt x="185" y="190"/>
                  </a:lnTo>
                  <a:lnTo>
                    <a:pt x="171" y="194"/>
                  </a:lnTo>
                  <a:lnTo>
                    <a:pt x="160" y="198"/>
                  </a:lnTo>
                  <a:lnTo>
                    <a:pt x="158" y="196"/>
                  </a:lnTo>
                  <a:lnTo>
                    <a:pt x="154" y="196"/>
                  </a:lnTo>
                  <a:lnTo>
                    <a:pt x="148" y="194"/>
                  </a:lnTo>
                  <a:lnTo>
                    <a:pt x="141" y="192"/>
                  </a:lnTo>
                  <a:lnTo>
                    <a:pt x="135" y="190"/>
                  </a:lnTo>
                  <a:lnTo>
                    <a:pt x="129" y="188"/>
                  </a:lnTo>
                  <a:lnTo>
                    <a:pt x="124" y="186"/>
                  </a:lnTo>
                  <a:lnTo>
                    <a:pt x="118" y="184"/>
                  </a:lnTo>
                  <a:lnTo>
                    <a:pt x="112" y="182"/>
                  </a:lnTo>
                  <a:lnTo>
                    <a:pt x="105" y="179"/>
                  </a:lnTo>
                  <a:lnTo>
                    <a:pt x="99" y="177"/>
                  </a:lnTo>
                  <a:lnTo>
                    <a:pt x="91" y="175"/>
                  </a:lnTo>
                  <a:lnTo>
                    <a:pt x="84" y="171"/>
                  </a:lnTo>
                  <a:lnTo>
                    <a:pt x="74" y="167"/>
                  </a:lnTo>
                  <a:lnTo>
                    <a:pt x="67" y="163"/>
                  </a:lnTo>
                  <a:lnTo>
                    <a:pt x="59" y="160"/>
                  </a:lnTo>
                  <a:lnTo>
                    <a:pt x="50" y="156"/>
                  </a:lnTo>
                  <a:lnTo>
                    <a:pt x="44" y="152"/>
                  </a:lnTo>
                  <a:lnTo>
                    <a:pt x="36" y="148"/>
                  </a:lnTo>
                  <a:lnTo>
                    <a:pt x="31" y="144"/>
                  </a:lnTo>
                  <a:lnTo>
                    <a:pt x="23" y="143"/>
                  </a:lnTo>
                  <a:lnTo>
                    <a:pt x="17" y="139"/>
                  </a:lnTo>
                  <a:lnTo>
                    <a:pt x="12" y="137"/>
                  </a:lnTo>
                  <a:lnTo>
                    <a:pt x="8" y="135"/>
                  </a:lnTo>
                  <a:lnTo>
                    <a:pt x="2" y="131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6" name="Freeform 50"/>
            <p:cNvSpPr>
              <a:spLocks/>
            </p:cNvSpPr>
            <p:nvPr/>
          </p:nvSpPr>
          <p:spPr bwMode="auto">
            <a:xfrm>
              <a:off x="3010" y="1200"/>
              <a:ext cx="432" cy="355"/>
            </a:xfrm>
            <a:custGeom>
              <a:avLst/>
              <a:gdLst>
                <a:gd name="T0" fmla="*/ 6 w 864"/>
                <a:gd name="T1" fmla="*/ 5 h 711"/>
                <a:gd name="T2" fmla="*/ 8 w 864"/>
                <a:gd name="T3" fmla="*/ 19 h 711"/>
                <a:gd name="T4" fmla="*/ 12 w 864"/>
                <a:gd name="T5" fmla="*/ 39 h 711"/>
                <a:gd name="T6" fmla="*/ 19 w 864"/>
                <a:gd name="T7" fmla="*/ 66 h 711"/>
                <a:gd name="T8" fmla="*/ 31 w 864"/>
                <a:gd name="T9" fmla="*/ 98 h 711"/>
                <a:gd name="T10" fmla="*/ 44 w 864"/>
                <a:gd name="T11" fmla="*/ 135 h 711"/>
                <a:gd name="T12" fmla="*/ 59 w 864"/>
                <a:gd name="T13" fmla="*/ 174 h 711"/>
                <a:gd name="T14" fmla="*/ 80 w 864"/>
                <a:gd name="T15" fmla="*/ 216 h 711"/>
                <a:gd name="T16" fmla="*/ 105 w 864"/>
                <a:gd name="T17" fmla="*/ 262 h 711"/>
                <a:gd name="T18" fmla="*/ 133 w 864"/>
                <a:gd name="T19" fmla="*/ 308 h 711"/>
                <a:gd name="T20" fmla="*/ 170 w 864"/>
                <a:gd name="T21" fmla="*/ 353 h 711"/>
                <a:gd name="T22" fmla="*/ 208 w 864"/>
                <a:gd name="T23" fmla="*/ 399 h 711"/>
                <a:gd name="T24" fmla="*/ 253 w 864"/>
                <a:gd name="T25" fmla="*/ 444 h 711"/>
                <a:gd name="T26" fmla="*/ 305 w 864"/>
                <a:gd name="T27" fmla="*/ 488 h 711"/>
                <a:gd name="T28" fmla="*/ 362 w 864"/>
                <a:gd name="T29" fmla="*/ 528 h 711"/>
                <a:gd name="T30" fmla="*/ 426 w 864"/>
                <a:gd name="T31" fmla="*/ 568 h 711"/>
                <a:gd name="T32" fmla="*/ 498 w 864"/>
                <a:gd name="T33" fmla="*/ 600 h 711"/>
                <a:gd name="T34" fmla="*/ 576 w 864"/>
                <a:gd name="T35" fmla="*/ 631 h 711"/>
                <a:gd name="T36" fmla="*/ 664 w 864"/>
                <a:gd name="T37" fmla="*/ 653 h 711"/>
                <a:gd name="T38" fmla="*/ 757 w 864"/>
                <a:gd name="T39" fmla="*/ 669 h 711"/>
                <a:gd name="T40" fmla="*/ 864 w 864"/>
                <a:gd name="T41" fmla="*/ 682 h 711"/>
                <a:gd name="T42" fmla="*/ 860 w 864"/>
                <a:gd name="T43" fmla="*/ 686 h 711"/>
                <a:gd name="T44" fmla="*/ 852 w 864"/>
                <a:gd name="T45" fmla="*/ 703 h 711"/>
                <a:gd name="T46" fmla="*/ 848 w 864"/>
                <a:gd name="T47" fmla="*/ 709 h 711"/>
                <a:gd name="T48" fmla="*/ 831 w 864"/>
                <a:gd name="T49" fmla="*/ 709 h 711"/>
                <a:gd name="T50" fmla="*/ 808 w 864"/>
                <a:gd name="T51" fmla="*/ 705 h 711"/>
                <a:gd name="T52" fmla="*/ 780 w 864"/>
                <a:gd name="T53" fmla="*/ 701 h 711"/>
                <a:gd name="T54" fmla="*/ 742 w 864"/>
                <a:gd name="T55" fmla="*/ 695 h 711"/>
                <a:gd name="T56" fmla="*/ 702 w 864"/>
                <a:gd name="T57" fmla="*/ 688 h 711"/>
                <a:gd name="T58" fmla="*/ 654 w 864"/>
                <a:gd name="T59" fmla="*/ 678 h 711"/>
                <a:gd name="T60" fmla="*/ 605 w 864"/>
                <a:gd name="T61" fmla="*/ 665 h 711"/>
                <a:gd name="T62" fmla="*/ 552 w 864"/>
                <a:gd name="T63" fmla="*/ 648 h 711"/>
                <a:gd name="T64" fmla="*/ 497 w 864"/>
                <a:gd name="T65" fmla="*/ 631 h 711"/>
                <a:gd name="T66" fmla="*/ 441 w 864"/>
                <a:gd name="T67" fmla="*/ 608 h 711"/>
                <a:gd name="T68" fmla="*/ 384 w 864"/>
                <a:gd name="T69" fmla="*/ 579 h 711"/>
                <a:gd name="T70" fmla="*/ 327 w 864"/>
                <a:gd name="T71" fmla="*/ 549 h 711"/>
                <a:gd name="T72" fmla="*/ 274 w 864"/>
                <a:gd name="T73" fmla="*/ 513 h 711"/>
                <a:gd name="T74" fmla="*/ 221 w 864"/>
                <a:gd name="T75" fmla="*/ 473 h 711"/>
                <a:gd name="T76" fmla="*/ 173 w 864"/>
                <a:gd name="T77" fmla="*/ 427 h 711"/>
                <a:gd name="T78" fmla="*/ 128 w 864"/>
                <a:gd name="T79" fmla="*/ 374 h 711"/>
                <a:gd name="T80" fmla="*/ 88 w 864"/>
                <a:gd name="T81" fmla="*/ 317 h 711"/>
                <a:gd name="T82" fmla="*/ 52 w 864"/>
                <a:gd name="T83" fmla="*/ 254 h 711"/>
                <a:gd name="T84" fmla="*/ 25 w 864"/>
                <a:gd name="T85" fmla="*/ 186 h 711"/>
                <a:gd name="T86" fmla="*/ 4 w 864"/>
                <a:gd name="T87" fmla="*/ 108 h 711"/>
                <a:gd name="T88" fmla="*/ 4 w 864"/>
                <a:gd name="T89" fmla="*/ 0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64" h="711">
                  <a:moveTo>
                    <a:pt x="4" y="0"/>
                  </a:moveTo>
                  <a:lnTo>
                    <a:pt x="4" y="0"/>
                  </a:lnTo>
                  <a:lnTo>
                    <a:pt x="6" y="5"/>
                  </a:lnTo>
                  <a:lnTo>
                    <a:pt x="6" y="9"/>
                  </a:lnTo>
                  <a:lnTo>
                    <a:pt x="6" y="13"/>
                  </a:lnTo>
                  <a:lnTo>
                    <a:pt x="8" y="19"/>
                  </a:lnTo>
                  <a:lnTo>
                    <a:pt x="10" y="26"/>
                  </a:lnTo>
                  <a:lnTo>
                    <a:pt x="10" y="32"/>
                  </a:lnTo>
                  <a:lnTo>
                    <a:pt x="12" y="39"/>
                  </a:lnTo>
                  <a:lnTo>
                    <a:pt x="16" y="47"/>
                  </a:lnTo>
                  <a:lnTo>
                    <a:pt x="17" y="57"/>
                  </a:lnTo>
                  <a:lnTo>
                    <a:pt x="19" y="66"/>
                  </a:lnTo>
                  <a:lnTo>
                    <a:pt x="23" y="77"/>
                  </a:lnTo>
                  <a:lnTo>
                    <a:pt x="27" y="87"/>
                  </a:lnTo>
                  <a:lnTo>
                    <a:pt x="31" y="98"/>
                  </a:lnTo>
                  <a:lnTo>
                    <a:pt x="35" y="110"/>
                  </a:lnTo>
                  <a:lnTo>
                    <a:pt x="38" y="121"/>
                  </a:lnTo>
                  <a:lnTo>
                    <a:pt x="44" y="135"/>
                  </a:lnTo>
                  <a:lnTo>
                    <a:pt x="48" y="146"/>
                  </a:lnTo>
                  <a:lnTo>
                    <a:pt x="54" y="159"/>
                  </a:lnTo>
                  <a:lnTo>
                    <a:pt x="59" y="174"/>
                  </a:lnTo>
                  <a:lnTo>
                    <a:pt x="67" y="188"/>
                  </a:lnTo>
                  <a:lnTo>
                    <a:pt x="74" y="203"/>
                  </a:lnTo>
                  <a:lnTo>
                    <a:pt x="80" y="216"/>
                  </a:lnTo>
                  <a:lnTo>
                    <a:pt x="88" y="230"/>
                  </a:lnTo>
                  <a:lnTo>
                    <a:pt x="95" y="247"/>
                  </a:lnTo>
                  <a:lnTo>
                    <a:pt x="105" y="262"/>
                  </a:lnTo>
                  <a:lnTo>
                    <a:pt x="114" y="275"/>
                  </a:lnTo>
                  <a:lnTo>
                    <a:pt x="124" y="292"/>
                  </a:lnTo>
                  <a:lnTo>
                    <a:pt x="133" y="308"/>
                  </a:lnTo>
                  <a:lnTo>
                    <a:pt x="147" y="323"/>
                  </a:lnTo>
                  <a:lnTo>
                    <a:pt x="156" y="338"/>
                  </a:lnTo>
                  <a:lnTo>
                    <a:pt x="170" y="353"/>
                  </a:lnTo>
                  <a:lnTo>
                    <a:pt x="181" y="368"/>
                  </a:lnTo>
                  <a:lnTo>
                    <a:pt x="194" y="384"/>
                  </a:lnTo>
                  <a:lnTo>
                    <a:pt x="208" y="399"/>
                  </a:lnTo>
                  <a:lnTo>
                    <a:pt x="223" y="414"/>
                  </a:lnTo>
                  <a:lnTo>
                    <a:pt x="238" y="429"/>
                  </a:lnTo>
                  <a:lnTo>
                    <a:pt x="253" y="444"/>
                  </a:lnTo>
                  <a:lnTo>
                    <a:pt x="268" y="460"/>
                  </a:lnTo>
                  <a:lnTo>
                    <a:pt x="287" y="473"/>
                  </a:lnTo>
                  <a:lnTo>
                    <a:pt x="305" y="488"/>
                  </a:lnTo>
                  <a:lnTo>
                    <a:pt x="322" y="501"/>
                  </a:lnTo>
                  <a:lnTo>
                    <a:pt x="341" y="515"/>
                  </a:lnTo>
                  <a:lnTo>
                    <a:pt x="362" y="528"/>
                  </a:lnTo>
                  <a:lnTo>
                    <a:pt x="382" y="541"/>
                  </a:lnTo>
                  <a:lnTo>
                    <a:pt x="405" y="557"/>
                  </a:lnTo>
                  <a:lnTo>
                    <a:pt x="426" y="568"/>
                  </a:lnTo>
                  <a:lnTo>
                    <a:pt x="449" y="579"/>
                  </a:lnTo>
                  <a:lnTo>
                    <a:pt x="474" y="589"/>
                  </a:lnTo>
                  <a:lnTo>
                    <a:pt x="498" y="600"/>
                  </a:lnTo>
                  <a:lnTo>
                    <a:pt x="523" y="610"/>
                  </a:lnTo>
                  <a:lnTo>
                    <a:pt x="550" y="621"/>
                  </a:lnTo>
                  <a:lnTo>
                    <a:pt x="576" y="631"/>
                  </a:lnTo>
                  <a:lnTo>
                    <a:pt x="605" y="638"/>
                  </a:lnTo>
                  <a:lnTo>
                    <a:pt x="633" y="646"/>
                  </a:lnTo>
                  <a:lnTo>
                    <a:pt x="664" y="653"/>
                  </a:lnTo>
                  <a:lnTo>
                    <a:pt x="694" y="659"/>
                  </a:lnTo>
                  <a:lnTo>
                    <a:pt x="727" y="665"/>
                  </a:lnTo>
                  <a:lnTo>
                    <a:pt x="757" y="669"/>
                  </a:lnTo>
                  <a:lnTo>
                    <a:pt x="791" y="674"/>
                  </a:lnTo>
                  <a:lnTo>
                    <a:pt x="825" y="678"/>
                  </a:lnTo>
                  <a:lnTo>
                    <a:pt x="864" y="682"/>
                  </a:lnTo>
                  <a:lnTo>
                    <a:pt x="862" y="682"/>
                  </a:lnTo>
                  <a:lnTo>
                    <a:pt x="862" y="682"/>
                  </a:lnTo>
                  <a:lnTo>
                    <a:pt x="860" y="686"/>
                  </a:lnTo>
                  <a:lnTo>
                    <a:pt x="858" y="693"/>
                  </a:lnTo>
                  <a:lnTo>
                    <a:pt x="856" y="699"/>
                  </a:lnTo>
                  <a:lnTo>
                    <a:pt x="852" y="703"/>
                  </a:lnTo>
                  <a:lnTo>
                    <a:pt x="850" y="709"/>
                  </a:lnTo>
                  <a:lnTo>
                    <a:pt x="850" y="711"/>
                  </a:lnTo>
                  <a:lnTo>
                    <a:pt x="848" y="709"/>
                  </a:lnTo>
                  <a:lnTo>
                    <a:pt x="841" y="709"/>
                  </a:lnTo>
                  <a:lnTo>
                    <a:pt x="837" y="709"/>
                  </a:lnTo>
                  <a:lnTo>
                    <a:pt x="831" y="709"/>
                  </a:lnTo>
                  <a:lnTo>
                    <a:pt x="824" y="707"/>
                  </a:lnTo>
                  <a:lnTo>
                    <a:pt x="818" y="707"/>
                  </a:lnTo>
                  <a:lnTo>
                    <a:pt x="808" y="705"/>
                  </a:lnTo>
                  <a:lnTo>
                    <a:pt x="799" y="703"/>
                  </a:lnTo>
                  <a:lnTo>
                    <a:pt x="789" y="703"/>
                  </a:lnTo>
                  <a:lnTo>
                    <a:pt x="780" y="701"/>
                  </a:lnTo>
                  <a:lnTo>
                    <a:pt x="767" y="699"/>
                  </a:lnTo>
                  <a:lnTo>
                    <a:pt x="755" y="699"/>
                  </a:lnTo>
                  <a:lnTo>
                    <a:pt x="742" y="695"/>
                  </a:lnTo>
                  <a:lnTo>
                    <a:pt x="730" y="693"/>
                  </a:lnTo>
                  <a:lnTo>
                    <a:pt x="715" y="692"/>
                  </a:lnTo>
                  <a:lnTo>
                    <a:pt x="702" y="688"/>
                  </a:lnTo>
                  <a:lnTo>
                    <a:pt x="685" y="686"/>
                  </a:lnTo>
                  <a:lnTo>
                    <a:pt x="671" y="682"/>
                  </a:lnTo>
                  <a:lnTo>
                    <a:pt x="654" y="678"/>
                  </a:lnTo>
                  <a:lnTo>
                    <a:pt x="639" y="674"/>
                  </a:lnTo>
                  <a:lnTo>
                    <a:pt x="622" y="669"/>
                  </a:lnTo>
                  <a:lnTo>
                    <a:pt x="605" y="665"/>
                  </a:lnTo>
                  <a:lnTo>
                    <a:pt x="588" y="659"/>
                  </a:lnTo>
                  <a:lnTo>
                    <a:pt x="569" y="655"/>
                  </a:lnTo>
                  <a:lnTo>
                    <a:pt x="552" y="648"/>
                  </a:lnTo>
                  <a:lnTo>
                    <a:pt x="535" y="642"/>
                  </a:lnTo>
                  <a:lnTo>
                    <a:pt x="516" y="636"/>
                  </a:lnTo>
                  <a:lnTo>
                    <a:pt x="497" y="631"/>
                  </a:lnTo>
                  <a:lnTo>
                    <a:pt x="478" y="623"/>
                  </a:lnTo>
                  <a:lnTo>
                    <a:pt x="460" y="615"/>
                  </a:lnTo>
                  <a:lnTo>
                    <a:pt x="441" y="608"/>
                  </a:lnTo>
                  <a:lnTo>
                    <a:pt x="422" y="598"/>
                  </a:lnTo>
                  <a:lnTo>
                    <a:pt x="403" y="589"/>
                  </a:lnTo>
                  <a:lnTo>
                    <a:pt x="384" y="579"/>
                  </a:lnTo>
                  <a:lnTo>
                    <a:pt x="365" y="570"/>
                  </a:lnTo>
                  <a:lnTo>
                    <a:pt x="346" y="560"/>
                  </a:lnTo>
                  <a:lnTo>
                    <a:pt x="327" y="549"/>
                  </a:lnTo>
                  <a:lnTo>
                    <a:pt x="310" y="538"/>
                  </a:lnTo>
                  <a:lnTo>
                    <a:pt x="291" y="526"/>
                  </a:lnTo>
                  <a:lnTo>
                    <a:pt x="274" y="513"/>
                  </a:lnTo>
                  <a:lnTo>
                    <a:pt x="255" y="500"/>
                  </a:lnTo>
                  <a:lnTo>
                    <a:pt x="238" y="486"/>
                  </a:lnTo>
                  <a:lnTo>
                    <a:pt x="221" y="473"/>
                  </a:lnTo>
                  <a:lnTo>
                    <a:pt x="206" y="458"/>
                  </a:lnTo>
                  <a:lnTo>
                    <a:pt x="189" y="442"/>
                  </a:lnTo>
                  <a:lnTo>
                    <a:pt x="173" y="427"/>
                  </a:lnTo>
                  <a:lnTo>
                    <a:pt x="156" y="410"/>
                  </a:lnTo>
                  <a:lnTo>
                    <a:pt x="143" y="393"/>
                  </a:lnTo>
                  <a:lnTo>
                    <a:pt x="128" y="374"/>
                  </a:lnTo>
                  <a:lnTo>
                    <a:pt x="114" y="357"/>
                  </a:lnTo>
                  <a:lnTo>
                    <a:pt x="99" y="336"/>
                  </a:lnTo>
                  <a:lnTo>
                    <a:pt x="88" y="317"/>
                  </a:lnTo>
                  <a:lnTo>
                    <a:pt x="74" y="298"/>
                  </a:lnTo>
                  <a:lnTo>
                    <a:pt x="65" y="277"/>
                  </a:lnTo>
                  <a:lnTo>
                    <a:pt x="52" y="254"/>
                  </a:lnTo>
                  <a:lnTo>
                    <a:pt x="42" y="231"/>
                  </a:lnTo>
                  <a:lnTo>
                    <a:pt x="33" y="209"/>
                  </a:lnTo>
                  <a:lnTo>
                    <a:pt x="25" y="186"/>
                  </a:lnTo>
                  <a:lnTo>
                    <a:pt x="17" y="159"/>
                  </a:lnTo>
                  <a:lnTo>
                    <a:pt x="10" y="135"/>
                  </a:lnTo>
                  <a:lnTo>
                    <a:pt x="4" y="108"/>
                  </a:lnTo>
                  <a:lnTo>
                    <a:pt x="0" y="8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7" name="Freeform 51"/>
            <p:cNvSpPr>
              <a:spLocks/>
            </p:cNvSpPr>
            <p:nvPr/>
          </p:nvSpPr>
          <p:spPr bwMode="auto">
            <a:xfrm>
              <a:off x="3101" y="1505"/>
              <a:ext cx="31" cy="245"/>
            </a:xfrm>
            <a:custGeom>
              <a:avLst/>
              <a:gdLst>
                <a:gd name="T0" fmla="*/ 0 w 61"/>
                <a:gd name="T1" fmla="*/ 0 h 490"/>
                <a:gd name="T2" fmla="*/ 42 w 61"/>
                <a:gd name="T3" fmla="*/ 2 h 490"/>
                <a:gd name="T4" fmla="*/ 61 w 61"/>
                <a:gd name="T5" fmla="*/ 467 h 490"/>
                <a:gd name="T6" fmla="*/ 38 w 61"/>
                <a:gd name="T7" fmla="*/ 490 h 490"/>
                <a:gd name="T8" fmla="*/ 9 w 61"/>
                <a:gd name="T9" fmla="*/ 469 h 490"/>
                <a:gd name="T10" fmla="*/ 0 w 61"/>
                <a:gd name="T11" fmla="*/ 0 h 490"/>
                <a:gd name="T12" fmla="*/ 0 w 61"/>
                <a:gd name="T13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490">
                  <a:moveTo>
                    <a:pt x="0" y="0"/>
                  </a:moveTo>
                  <a:lnTo>
                    <a:pt x="42" y="2"/>
                  </a:lnTo>
                  <a:lnTo>
                    <a:pt x="61" y="467"/>
                  </a:lnTo>
                  <a:lnTo>
                    <a:pt x="38" y="490"/>
                  </a:lnTo>
                  <a:lnTo>
                    <a:pt x="9" y="46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8" name="Freeform 52"/>
            <p:cNvSpPr>
              <a:spLocks/>
            </p:cNvSpPr>
            <p:nvPr/>
          </p:nvSpPr>
          <p:spPr bwMode="auto">
            <a:xfrm>
              <a:off x="3122" y="1507"/>
              <a:ext cx="67" cy="240"/>
            </a:xfrm>
            <a:custGeom>
              <a:avLst/>
              <a:gdLst>
                <a:gd name="T0" fmla="*/ 0 w 133"/>
                <a:gd name="T1" fmla="*/ 0 h 481"/>
                <a:gd name="T2" fmla="*/ 97 w 133"/>
                <a:gd name="T3" fmla="*/ 3 h 481"/>
                <a:gd name="T4" fmla="*/ 133 w 133"/>
                <a:gd name="T5" fmla="*/ 461 h 481"/>
                <a:gd name="T6" fmla="*/ 70 w 133"/>
                <a:gd name="T7" fmla="*/ 481 h 481"/>
                <a:gd name="T8" fmla="*/ 19 w 133"/>
                <a:gd name="T9" fmla="*/ 461 h 481"/>
                <a:gd name="T10" fmla="*/ 0 w 133"/>
                <a:gd name="T11" fmla="*/ 0 h 481"/>
                <a:gd name="T12" fmla="*/ 0 w 133"/>
                <a:gd name="T13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481">
                  <a:moveTo>
                    <a:pt x="0" y="0"/>
                  </a:moveTo>
                  <a:lnTo>
                    <a:pt x="97" y="3"/>
                  </a:lnTo>
                  <a:lnTo>
                    <a:pt x="133" y="461"/>
                  </a:lnTo>
                  <a:lnTo>
                    <a:pt x="70" y="481"/>
                  </a:lnTo>
                  <a:lnTo>
                    <a:pt x="19" y="4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49" name="Freeform 53"/>
            <p:cNvSpPr>
              <a:spLocks/>
            </p:cNvSpPr>
            <p:nvPr/>
          </p:nvSpPr>
          <p:spPr bwMode="auto">
            <a:xfrm>
              <a:off x="2825" y="1588"/>
              <a:ext cx="638" cy="127"/>
            </a:xfrm>
            <a:custGeom>
              <a:avLst/>
              <a:gdLst>
                <a:gd name="T0" fmla="*/ 3 w 1275"/>
                <a:gd name="T1" fmla="*/ 86 h 255"/>
                <a:gd name="T2" fmla="*/ 11 w 1275"/>
                <a:gd name="T3" fmla="*/ 59 h 255"/>
                <a:gd name="T4" fmla="*/ 19 w 1275"/>
                <a:gd name="T5" fmla="*/ 34 h 255"/>
                <a:gd name="T6" fmla="*/ 26 w 1275"/>
                <a:gd name="T7" fmla="*/ 10 h 255"/>
                <a:gd name="T8" fmla="*/ 32 w 1275"/>
                <a:gd name="T9" fmla="*/ 2 h 255"/>
                <a:gd name="T10" fmla="*/ 55 w 1275"/>
                <a:gd name="T11" fmla="*/ 2 h 255"/>
                <a:gd name="T12" fmla="*/ 91 w 1275"/>
                <a:gd name="T13" fmla="*/ 0 h 255"/>
                <a:gd name="T14" fmla="*/ 144 w 1275"/>
                <a:gd name="T15" fmla="*/ 0 h 255"/>
                <a:gd name="T16" fmla="*/ 207 w 1275"/>
                <a:gd name="T17" fmla="*/ 0 h 255"/>
                <a:gd name="T18" fmla="*/ 283 w 1275"/>
                <a:gd name="T19" fmla="*/ 2 h 255"/>
                <a:gd name="T20" fmla="*/ 368 w 1275"/>
                <a:gd name="T21" fmla="*/ 4 h 255"/>
                <a:gd name="T22" fmla="*/ 460 w 1275"/>
                <a:gd name="T23" fmla="*/ 8 h 255"/>
                <a:gd name="T24" fmla="*/ 557 w 1275"/>
                <a:gd name="T25" fmla="*/ 15 h 255"/>
                <a:gd name="T26" fmla="*/ 657 w 1275"/>
                <a:gd name="T27" fmla="*/ 27 h 255"/>
                <a:gd name="T28" fmla="*/ 760 w 1275"/>
                <a:gd name="T29" fmla="*/ 40 h 255"/>
                <a:gd name="T30" fmla="*/ 865 w 1275"/>
                <a:gd name="T31" fmla="*/ 59 h 255"/>
                <a:gd name="T32" fmla="*/ 967 w 1275"/>
                <a:gd name="T33" fmla="*/ 82 h 255"/>
                <a:gd name="T34" fmla="*/ 1068 w 1275"/>
                <a:gd name="T35" fmla="*/ 108 h 255"/>
                <a:gd name="T36" fmla="*/ 1163 w 1275"/>
                <a:gd name="T37" fmla="*/ 141 h 255"/>
                <a:gd name="T38" fmla="*/ 1254 w 1275"/>
                <a:gd name="T39" fmla="*/ 181 h 255"/>
                <a:gd name="T40" fmla="*/ 1258 w 1275"/>
                <a:gd name="T41" fmla="*/ 198 h 255"/>
                <a:gd name="T42" fmla="*/ 1239 w 1275"/>
                <a:gd name="T43" fmla="*/ 207 h 255"/>
                <a:gd name="T44" fmla="*/ 1213 w 1275"/>
                <a:gd name="T45" fmla="*/ 217 h 255"/>
                <a:gd name="T46" fmla="*/ 1194 w 1275"/>
                <a:gd name="T47" fmla="*/ 224 h 255"/>
                <a:gd name="T48" fmla="*/ 1173 w 1275"/>
                <a:gd name="T49" fmla="*/ 232 h 255"/>
                <a:gd name="T50" fmla="*/ 1150 w 1275"/>
                <a:gd name="T51" fmla="*/ 240 h 255"/>
                <a:gd name="T52" fmla="*/ 1125 w 1275"/>
                <a:gd name="T53" fmla="*/ 247 h 255"/>
                <a:gd name="T54" fmla="*/ 1104 w 1275"/>
                <a:gd name="T55" fmla="*/ 253 h 255"/>
                <a:gd name="T56" fmla="*/ 1093 w 1275"/>
                <a:gd name="T57" fmla="*/ 251 h 255"/>
                <a:gd name="T58" fmla="*/ 1074 w 1275"/>
                <a:gd name="T59" fmla="*/ 243 h 255"/>
                <a:gd name="T60" fmla="*/ 1051 w 1275"/>
                <a:gd name="T61" fmla="*/ 240 h 255"/>
                <a:gd name="T62" fmla="*/ 1022 w 1275"/>
                <a:gd name="T63" fmla="*/ 230 h 255"/>
                <a:gd name="T64" fmla="*/ 990 w 1275"/>
                <a:gd name="T65" fmla="*/ 221 h 255"/>
                <a:gd name="T66" fmla="*/ 952 w 1275"/>
                <a:gd name="T67" fmla="*/ 209 h 255"/>
                <a:gd name="T68" fmla="*/ 910 w 1275"/>
                <a:gd name="T69" fmla="*/ 200 h 255"/>
                <a:gd name="T70" fmla="*/ 865 w 1275"/>
                <a:gd name="T71" fmla="*/ 188 h 255"/>
                <a:gd name="T72" fmla="*/ 817 w 1275"/>
                <a:gd name="T73" fmla="*/ 175 h 255"/>
                <a:gd name="T74" fmla="*/ 766 w 1275"/>
                <a:gd name="T75" fmla="*/ 164 h 255"/>
                <a:gd name="T76" fmla="*/ 714 w 1275"/>
                <a:gd name="T77" fmla="*/ 154 h 255"/>
                <a:gd name="T78" fmla="*/ 659 w 1275"/>
                <a:gd name="T79" fmla="*/ 143 h 255"/>
                <a:gd name="T80" fmla="*/ 606 w 1275"/>
                <a:gd name="T81" fmla="*/ 133 h 255"/>
                <a:gd name="T82" fmla="*/ 551 w 1275"/>
                <a:gd name="T83" fmla="*/ 126 h 255"/>
                <a:gd name="T84" fmla="*/ 498 w 1275"/>
                <a:gd name="T85" fmla="*/ 118 h 255"/>
                <a:gd name="T86" fmla="*/ 443 w 1275"/>
                <a:gd name="T87" fmla="*/ 112 h 255"/>
                <a:gd name="T88" fmla="*/ 393 w 1275"/>
                <a:gd name="T89" fmla="*/ 108 h 255"/>
                <a:gd name="T90" fmla="*/ 344 w 1275"/>
                <a:gd name="T91" fmla="*/ 105 h 255"/>
                <a:gd name="T92" fmla="*/ 298 w 1275"/>
                <a:gd name="T93" fmla="*/ 103 h 255"/>
                <a:gd name="T94" fmla="*/ 252 w 1275"/>
                <a:gd name="T95" fmla="*/ 101 h 255"/>
                <a:gd name="T96" fmla="*/ 212 w 1275"/>
                <a:gd name="T97" fmla="*/ 101 h 255"/>
                <a:gd name="T98" fmla="*/ 174 w 1275"/>
                <a:gd name="T99" fmla="*/ 99 h 255"/>
                <a:gd name="T100" fmla="*/ 140 w 1275"/>
                <a:gd name="T101" fmla="*/ 99 h 255"/>
                <a:gd name="T102" fmla="*/ 110 w 1275"/>
                <a:gd name="T103" fmla="*/ 101 h 255"/>
                <a:gd name="T104" fmla="*/ 81 w 1275"/>
                <a:gd name="T105" fmla="*/ 101 h 255"/>
                <a:gd name="T106" fmla="*/ 57 w 1275"/>
                <a:gd name="T107" fmla="*/ 101 h 255"/>
                <a:gd name="T108" fmla="*/ 38 w 1275"/>
                <a:gd name="T109" fmla="*/ 103 h 255"/>
                <a:gd name="T110" fmla="*/ 11 w 1275"/>
                <a:gd name="T111" fmla="*/ 103 h 255"/>
                <a:gd name="T112" fmla="*/ 0 w 1275"/>
                <a:gd name="T113" fmla="*/ 10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75" h="255">
                  <a:moveTo>
                    <a:pt x="0" y="105"/>
                  </a:moveTo>
                  <a:lnTo>
                    <a:pt x="0" y="99"/>
                  </a:lnTo>
                  <a:lnTo>
                    <a:pt x="1" y="91"/>
                  </a:lnTo>
                  <a:lnTo>
                    <a:pt x="3" y="86"/>
                  </a:lnTo>
                  <a:lnTo>
                    <a:pt x="5" y="80"/>
                  </a:lnTo>
                  <a:lnTo>
                    <a:pt x="7" y="72"/>
                  </a:lnTo>
                  <a:lnTo>
                    <a:pt x="9" y="65"/>
                  </a:lnTo>
                  <a:lnTo>
                    <a:pt x="11" y="59"/>
                  </a:lnTo>
                  <a:lnTo>
                    <a:pt x="13" y="53"/>
                  </a:lnTo>
                  <a:lnTo>
                    <a:pt x="15" y="46"/>
                  </a:lnTo>
                  <a:lnTo>
                    <a:pt x="17" y="40"/>
                  </a:lnTo>
                  <a:lnTo>
                    <a:pt x="19" y="34"/>
                  </a:lnTo>
                  <a:lnTo>
                    <a:pt x="20" y="29"/>
                  </a:lnTo>
                  <a:lnTo>
                    <a:pt x="22" y="21"/>
                  </a:lnTo>
                  <a:lnTo>
                    <a:pt x="24" y="15"/>
                  </a:lnTo>
                  <a:lnTo>
                    <a:pt x="26" y="10"/>
                  </a:lnTo>
                  <a:lnTo>
                    <a:pt x="28" y="4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2" y="2"/>
                  </a:lnTo>
                  <a:lnTo>
                    <a:pt x="38" y="2"/>
                  </a:lnTo>
                  <a:lnTo>
                    <a:pt x="41" y="2"/>
                  </a:lnTo>
                  <a:lnTo>
                    <a:pt x="47" y="2"/>
                  </a:lnTo>
                  <a:lnTo>
                    <a:pt x="55" y="2"/>
                  </a:lnTo>
                  <a:lnTo>
                    <a:pt x="62" y="2"/>
                  </a:lnTo>
                  <a:lnTo>
                    <a:pt x="72" y="2"/>
                  </a:lnTo>
                  <a:lnTo>
                    <a:pt x="81" y="2"/>
                  </a:lnTo>
                  <a:lnTo>
                    <a:pt x="91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29" y="0"/>
                  </a:lnTo>
                  <a:lnTo>
                    <a:pt x="144" y="0"/>
                  </a:lnTo>
                  <a:lnTo>
                    <a:pt x="159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07" y="0"/>
                  </a:lnTo>
                  <a:lnTo>
                    <a:pt x="226" y="0"/>
                  </a:lnTo>
                  <a:lnTo>
                    <a:pt x="245" y="0"/>
                  </a:lnTo>
                  <a:lnTo>
                    <a:pt x="264" y="0"/>
                  </a:lnTo>
                  <a:lnTo>
                    <a:pt x="283" y="2"/>
                  </a:lnTo>
                  <a:lnTo>
                    <a:pt x="304" y="2"/>
                  </a:lnTo>
                  <a:lnTo>
                    <a:pt x="323" y="2"/>
                  </a:lnTo>
                  <a:lnTo>
                    <a:pt x="346" y="2"/>
                  </a:lnTo>
                  <a:lnTo>
                    <a:pt x="368" y="4"/>
                  </a:lnTo>
                  <a:lnTo>
                    <a:pt x="389" y="6"/>
                  </a:lnTo>
                  <a:lnTo>
                    <a:pt x="412" y="6"/>
                  </a:lnTo>
                  <a:lnTo>
                    <a:pt x="435" y="8"/>
                  </a:lnTo>
                  <a:lnTo>
                    <a:pt x="460" y="8"/>
                  </a:lnTo>
                  <a:lnTo>
                    <a:pt x="484" y="12"/>
                  </a:lnTo>
                  <a:lnTo>
                    <a:pt x="507" y="12"/>
                  </a:lnTo>
                  <a:lnTo>
                    <a:pt x="532" y="13"/>
                  </a:lnTo>
                  <a:lnTo>
                    <a:pt x="557" y="15"/>
                  </a:lnTo>
                  <a:lnTo>
                    <a:pt x="581" y="17"/>
                  </a:lnTo>
                  <a:lnTo>
                    <a:pt x="606" y="21"/>
                  </a:lnTo>
                  <a:lnTo>
                    <a:pt x="631" y="23"/>
                  </a:lnTo>
                  <a:lnTo>
                    <a:pt x="657" y="27"/>
                  </a:lnTo>
                  <a:lnTo>
                    <a:pt x="684" y="31"/>
                  </a:lnTo>
                  <a:lnTo>
                    <a:pt x="709" y="32"/>
                  </a:lnTo>
                  <a:lnTo>
                    <a:pt x="735" y="36"/>
                  </a:lnTo>
                  <a:lnTo>
                    <a:pt x="760" y="40"/>
                  </a:lnTo>
                  <a:lnTo>
                    <a:pt x="787" y="46"/>
                  </a:lnTo>
                  <a:lnTo>
                    <a:pt x="813" y="50"/>
                  </a:lnTo>
                  <a:lnTo>
                    <a:pt x="838" y="53"/>
                  </a:lnTo>
                  <a:lnTo>
                    <a:pt x="865" y="59"/>
                  </a:lnTo>
                  <a:lnTo>
                    <a:pt x="891" y="65"/>
                  </a:lnTo>
                  <a:lnTo>
                    <a:pt x="916" y="69"/>
                  </a:lnTo>
                  <a:lnTo>
                    <a:pt x="943" y="74"/>
                  </a:lnTo>
                  <a:lnTo>
                    <a:pt x="967" y="82"/>
                  </a:lnTo>
                  <a:lnTo>
                    <a:pt x="994" y="88"/>
                  </a:lnTo>
                  <a:lnTo>
                    <a:pt x="1019" y="93"/>
                  </a:lnTo>
                  <a:lnTo>
                    <a:pt x="1043" y="101"/>
                  </a:lnTo>
                  <a:lnTo>
                    <a:pt x="1068" y="108"/>
                  </a:lnTo>
                  <a:lnTo>
                    <a:pt x="1093" y="116"/>
                  </a:lnTo>
                  <a:lnTo>
                    <a:pt x="1118" y="124"/>
                  </a:lnTo>
                  <a:lnTo>
                    <a:pt x="1140" y="133"/>
                  </a:lnTo>
                  <a:lnTo>
                    <a:pt x="1163" y="141"/>
                  </a:lnTo>
                  <a:lnTo>
                    <a:pt x="1188" y="150"/>
                  </a:lnTo>
                  <a:lnTo>
                    <a:pt x="1209" y="160"/>
                  </a:lnTo>
                  <a:lnTo>
                    <a:pt x="1232" y="169"/>
                  </a:lnTo>
                  <a:lnTo>
                    <a:pt x="1254" y="181"/>
                  </a:lnTo>
                  <a:lnTo>
                    <a:pt x="1275" y="192"/>
                  </a:lnTo>
                  <a:lnTo>
                    <a:pt x="1270" y="194"/>
                  </a:lnTo>
                  <a:lnTo>
                    <a:pt x="1262" y="198"/>
                  </a:lnTo>
                  <a:lnTo>
                    <a:pt x="1258" y="198"/>
                  </a:lnTo>
                  <a:lnTo>
                    <a:pt x="1256" y="200"/>
                  </a:lnTo>
                  <a:lnTo>
                    <a:pt x="1251" y="204"/>
                  </a:lnTo>
                  <a:lnTo>
                    <a:pt x="1245" y="205"/>
                  </a:lnTo>
                  <a:lnTo>
                    <a:pt x="1239" y="207"/>
                  </a:lnTo>
                  <a:lnTo>
                    <a:pt x="1234" y="209"/>
                  </a:lnTo>
                  <a:lnTo>
                    <a:pt x="1226" y="213"/>
                  </a:lnTo>
                  <a:lnTo>
                    <a:pt x="1218" y="217"/>
                  </a:lnTo>
                  <a:lnTo>
                    <a:pt x="1213" y="217"/>
                  </a:lnTo>
                  <a:lnTo>
                    <a:pt x="1209" y="219"/>
                  </a:lnTo>
                  <a:lnTo>
                    <a:pt x="1205" y="221"/>
                  </a:lnTo>
                  <a:lnTo>
                    <a:pt x="1201" y="223"/>
                  </a:lnTo>
                  <a:lnTo>
                    <a:pt x="1194" y="224"/>
                  </a:lnTo>
                  <a:lnTo>
                    <a:pt x="1190" y="226"/>
                  </a:lnTo>
                  <a:lnTo>
                    <a:pt x="1184" y="230"/>
                  </a:lnTo>
                  <a:lnTo>
                    <a:pt x="1178" y="232"/>
                  </a:lnTo>
                  <a:lnTo>
                    <a:pt x="1173" y="232"/>
                  </a:lnTo>
                  <a:lnTo>
                    <a:pt x="1167" y="234"/>
                  </a:lnTo>
                  <a:lnTo>
                    <a:pt x="1161" y="236"/>
                  </a:lnTo>
                  <a:lnTo>
                    <a:pt x="1156" y="238"/>
                  </a:lnTo>
                  <a:lnTo>
                    <a:pt x="1150" y="240"/>
                  </a:lnTo>
                  <a:lnTo>
                    <a:pt x="1142" y="242"/>
                  </a:lnTo>
                  <a:lnTo>
                    <a:pt x="1137" y="243"/>
                  </a:lnTo>
                  <a:lnTo>
                    <a:pt x="1131" y="245"/>
                  </a:lnTo>
                  <a:lnTo>
                    <a:pt x="1125" y="247"/>
                  </a:lnTo>
                  <a:lnTo>
                    <a:pt x="1119" y="249"/>
                  </a:lnTo>
                  <a:lnTo>
                    <a:pt x="1114" y="249"/>
                  </a:lnTo>
                  <a:lnTo>
                    <a:pt x="1110" y="251"/>
                  </a:lnTo>
                  <a:lnTo>
                    <a:pt x="1104" y="253"/>
                  </a:lnTo>
                  <a:lnTo>
                    <a:pt x="1102" y="255"/>
                  </a:lnTo>
                  <a:lnTo>
                    <a:pt x="1100" y="255"/>
                  </a:lnTo>
                  <a:lnTo>
                    <a:pt x="1099" y="253"/>
                  </a:lnTo>
                  <a:lnTo>
                    <a:pt x="1093" y="251"/>
                  </a:lnTo>
                  <a:lnTo>
                    <a:pt x="1087" y="249"/>
                  </a:lnTo>
                  <a:lnTo>
                    <a:pt x="1083" y="247"/>
                  </a:lnTo>
                  <a:lnTo>
                    <a:pt x="1078" y="245"/>
                  </a:lnTo>
                  <a:lnTo>
                    <a:pt x="1074" y="243"/>
                  </a:lnTo>
                  <a:lnTo>
                    <a:pt x="1070" y="243"/>
                  </a:lnTo>
                  <a:lnTo>
                    <a:pt x="1064" y="242"/>
                  </a:lnTo>
                  <a:lnTo>
                    <a:pt x="1059" y="240"/>
                  </a:lnTo>
                  <a:lnTo>
                    <a:pt x="1051" y="240"/>
                  </a:lnTo>
                  <a:lnTo>
                    <a:pt x="1045" y="238"/>
                  </a:lnTo>
                  <a:lnTo>
                    <a:pt x="1040" y="234"/>
                  </a:lnTo>
                  <a:lnTo>
                    <a:pt x="1032" y="232"/>
                  </a:lnTo>
                  <a:lnTo>
                    <a:pt x="1022" y="230"/>
                  </a:lnTo>
                  <a:lnTo>
                    <a:pt x="1017" y="228"/>
                  </a:lnTo>
                  <a:lnTo>
                    <a:pt x="1007" y="226"/>
                  </a:lnTo>
                  <a:lnTo>
                    <a:pt x="1000" y="223"/>
                  </a:lnTo>
                  <a:lnTo>
                    <a:pt x="990" y="221"/>
                  </a:lnTo>
                  <a:lnTo>
                    <a:pt x="983" y="219"/>
                  </a:lnTo>
                  <a:lnTo>
                    <a:pt x="971" y="215"/>
                  </a:lnTo>
                  <a:lnTo>
                    <a:pt x="962" y="213"/>
                  </a:lnTo>
                  <a:lnTo>
                    <a:pt x="952" y="209"/>
                  </a:lnTo>
                  <a:lnTo>
                    <a:pt x="943" y="207"/>
                  </a:lnTo>
                  <a:lnTo>
                    <a:pt x="931" y="205"/>
                  </a:lnTo>
                  <a:lnTo>
                    <a:pt x="922" y="202"/>
                  </a:lnTo>
                  <a:lnTo>
                    <a:pt x="910" y="200"/>
                  </a:lnTo>
                  <a:lnTo>
                    <a:pt x="901" y="198"/>
                  </a:lnTo>
                  <a:lnTo>
                    <a:pt x="887" y="194"/>
                  </a:lnTo>
                  <a:lnTo>
                    <a:pt x="876" y="190"/>
                  </a:lnTo>
                  <a:lnTo>
                    <a:pt x="865" y="188"/>
                  </a:lnTo>
                  <a:lnTo>
                    <a:pt x="855" y="185"/>
                  </a:lnTo>
                  <a:lnTo>
                    <a:pt x="842" y="183"/>
                  </a:lnTo>
                  <a:lnTo>
                    <a:pt x="830" y="179"/>
                  </a:lnTo>
                  <a:lnTo>
                    <a:pt x="817" y="175"/>
                  </a:lnTo>
                  <a:lnTo>
                    <a:pt x="806" y="173"/>
                  </a:lnTo>
                  <a:lnTo>
                    <a:pt x="792" y="171"/>
                  </a:lnTo>
                  <a:lnTo>
                    <a:pt x="779" y="167"/>
                  </a:lnTo>
                  <a:lnTo>
                    <a:pt x="766" y="164"/>
                  </a:lnTo>
                  <a:lnTo>
                    <a:pt x="754" y="162"/>
                  </a:lnTo>
                  <a:lnTo>
                    <a:pt x="741" y="160"/>
                  </a:lnTo>
                  <a:lnTo>
                    <a:pt x="728" y="156"/>
                  </a:lnTo>
                  <a:lnTo>
                    <a:pt x="714" y="154"/>
                  </a:lnTo>
                  <a:lnTo>
                    <a:pt x="701" y="152"/>
                  </a:lnTo>
                  <a:lnTo>
                    <a:pt x="688" y="148"/>
                  </a:lnTo>
                  <a:lnTo>
                    <a:pt x="675" y="147"/>
                  </a:lnTo>
                  <a:lnTo>
                    <a:pt x="659" y="143"/>
                  </a:lnTo>
                  <a:lnTo>
                    <a:pt x="648" y="141"/>
                  </a:lnTo>
                  <a:lnTo>
                    <a:pt x="633" y="137"/>
                  </a:lnTo>
                  <a:lnTo>
                    <a:pt x="619" y="135"/>
                  </a:lnTo>
                  <a:lnTo>
                    <a:pt x="606" y="133"/>
                  </a:lnTo>
                  <a:lnTo>
                    <a:pt x="593" y="131"/>
                  </a:lnTo>
                  <a:lnTo>
                    <a:pt x="578" y="129"/>
                  </a:lnTo>
                  <a:lnTo>
                    <a:pt x="564" y="126"/>
                  </a:lnTo>
                  <a:lnTo>
                    <a:pt x="551" y="126"/>
                  </a:lnTo>
                  <a:lnTo>
                    <a:pt x="538" y="124"/>
                  </a:lnTo>
                  <a:lnTo>
                    <a:pt x="524" y="120"/>
                  </a:lnTo>
                  <a:lnTo>
                    <a:pt x="511" y="120"/>
                  </a:lnTo>
                  <a:lnTo>
                    <a:pt x="498" y="118"/>
                  </a:lnTo>
                  <a:lnTo>
                    <a:pt x="484" y="118"/>
                  </a:lnTo>
                  <a:lnTo>
                    <a:pt x="469" y="114"/>
                  </a:lnTo>
                  <a:lnTo>
                    <a:pt x="458" y="114"/>
                  </a:lnTo>
                  <a:lnTo>
                    <a:pt x="443" y="112"/>
                  </a:lnTo>
                  <a:lnTo>
                    <a:pt x="431" y="112"/>
                  </a:lnTo>
                  <a:lnTo>
                    <a:pt x="418" y="110"/>
                  </a:lnTo>
                  <a:lnTo>
                    <a:pt x="405" y="108"/>
                  </a:lnTo>
                  <a:lnTo>
                    <a:pt x="393" y="108"/>
                  </a:lnTo>
                  <a:lnTo>
                    <a:pt x="380" y="108"/>
                  </a:lnTo>
                  <a:lnTo>
                    <a:pt x="368" y="107"/>
                  </a:lnTo>
                  <a:lnTo>
                    <a:pt x="357" y="105"/>
                  </a:lnTo>
                  <a:lnTo>
                    <a:pt x="344" y="105"/>
                  </a:lnTo>
                  <a:lnTo>
                    <a:pt x="332" y="105"/>
                  </a:lnTo>
                  <a:lnTo>
                    <a:pt x="321" y="103"/>
                  </a:lnTo>
                  <a:lnTo>
                    <a:pt x="309" y="103"/>
                  </a:lnTo>
                  <a:lnTo>
                    <a:pt x="298" y="103"/>
                  </a:lnTo>
                  <a:lnTo>
                    <a:pt x="287" y="103"/>
                  </a:lnTo>
                  <a:lnTo>
                    <a:pt x="275" y="103"/>
                  </a:lnTo>
                  <a:lnTo>
                    <a:pt x="264" y="101"/>
                  </a:lnTo>
                  <a:lnTo>
                    <a:pt x="252" y="101"/>
                  </a:lnTo>
                  <a:lnTo>
                    <a:pt x="243" y="101"/>
                  </a:lnTo>
                  <a:lnTo>
                    <a:pt x="233" y="101"/>
                  </a:lnTo>
                  <a:lnTo>
                    <a:pt x="222" y="101"/>
                  </a:lnTo>
                  <a:lnTo>
                    <a:pt x="212" y="101"/>
                  </a:lnTo>
                  <a:lnTo>
                    <a:pt x="205" y="101"/>
                  </a:lnTo>
                  <a:lnTo>
                    <a:pt x="195" y="99"/>
                  </a:lnTo>
                  <a:lnTo>
                    <a:pt x="184" y="99"/>
                  </a:lnTo>
                  <a:lnTo>
                    <a:pt x="174" y="99"/>
                  </a:lnTo>
                  <a:lnTo>
                    <a:pt x="167" y="99"/>
                  </a:lnTo>
                  <a:lnTo>
                    <a:pt x="157" y="99"/>
                  </a:lnTo>
                  <a:lnTo>
                    <a:pt x="150" y="99"/>
                  </a:lnTo>
                  <a:lnTo>
                    <a:pt x="140" y="99"/>
                  </a:lnTo>
                  <a:lnTo>
                    <a:pt x="135" y="101"/>
                  </a:lnTo>
                  <a:lnTo>
                    <a:pt x="125" y="101"/>
                  </a:lnTo>
                  <a:lnTo>
                    <a:pt x="117" y="101"/>
                  </a:lnTo>
                  <a:lnTo>
                    <a:pt x="110" y="101"/>
                  </a:lnTo>
                  <a:lnTo>
                    <a:pt x="102" y="101"/>
                  </a:lnTo>
                  <a:lnTo>
                    <a:pt x="95" y="101"/>
                  </a:lnTo>
                  <a:lnTo>
                    <a:pt x="89" y="101"/>
                  </a:lnTo>
                  <a:lnTo>
                    <a:pt x="81" y="101"/>
                  </a:lnTo>
                  <a:lnTo>
                    <a:pt x="76" y="101"/>
                  </a:lnTo>
                  <a:lnTo>
                    <a:pt x="70" y="101"/>
                  </a:lnTo>
                  <a:lnTo>
                    <a:pt x="64" y="101"/>
                  </a:lnTo>
                  <a:lnTo>
                    <a:pt x="57" y="101"/>
                  </a:lnTo>
                  <a:lnTo>
                    <a:pt x="53" y="101"/>
                  </a:lnTo>
                  <a:lnTo>
                    <a:pt x="47" y="101"/>
                  </a:lnTo>
                  <a:lnTo>
                    <a:pt x="43" y="103"/>
                  </a:lnTo>
                  <a:lnTo>
                    <a:pt x="38" y="103"/>
                  </a:lnTo>
                  <a:lnTo>
                    <a:pt x="34" y="103"/>
                  </a:lnTo>
                  <a:lnTo>
                    <a:pt x="24" y="103"/>
                  </a:lnTo>
                  <a:lnTo>
                    <a:pt x="19" y="103"/>
                  </a:lnTo>
                  <a:lnTo>
                    <a:pt x="11" y="103"/>
                  </a:lnTo>
                  <a:lnTo>
                    <a:pt x="7" y="103"/>
                  </a:lnTo>
                  <a:lnTo>
                    <a:pt x="3" y="103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50" name="Freeform 54"/>
            <p:cNvSpPr>
              <a:spLocks/>
            </p:cNvSpPr>
            <p:nvPr/>
          </p:nvSpPr>
          <p:spPr bwMode="auto">
            <a:xfrm>
              <a:off x="2551" y="1710"/>
              <a:ext cx="204" cy="70"/>
            </a:xfrm>
            <a:custGeom>
              <a:avLst/>
              <a:gdLst>
                <a:gd name="T0" fmla="*/ 409 w 409"/>
                <a:gd name="T1" fmla="*/ 21 h 139"/>
                <a:gd name="T2" fmla="*/ 84 w 409"/>
                <a:gd name="T3" fmla="*/ 44 h 139"/>
                <a:gd name="T4" fmla="*/ 84 w 409"/>
                <a:gd name="T5" fmla="*/ 139 h 139"/>
                <a:gd name="T6" fmla="*/ 0 w 409"/>
                <a:gd name="T7" fmla="*/ 94 h 139"/>
                <a:gd name="T8" fmla="*/ 0 w 409"/>
                <a:gd name="T9" fmla="*/ 14 h 139"/>
                <a:gd name="T10" fmla="*/ 348 w 409"/>
                <a:gd name="T11" fmla="*/ 0 h 139"/>
                <a:gd name="T12" fmla="*/ 409 w 409"/>
                <a:gd name="T13" fmla="*/ 21 h 139"/>
                <a:gd name="T14" fmla="*/ 409 w 409"/>
                <a:gd name="T15" fmla="*/ 2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9" h="139">
                  <a:moveTo>
                    <a:pt x="409" y="21"/>
                  </a:moveTo>
                  <a:lnTo>
                    <a:pt x="84" y="44"/>
                  </a:lnTo>
                  <a:lnTo>
                    <a:pt x="84" y="139"/>
                  </a:lnTo>
                  <a:lnTo>
                    <a:pt x="0" y="94"/>
                  </a:lnTo>
                  <a:lnTo>
                    <a:pt x="0" y="14"/>
                  </a:lnTo>
                  <a:lnTo>
                    <a:pt x="348" y="0"/>
                  </a:lnTo>
                  <a:lnTo>
                    <a:pt x="409" y="21"/>
                  </a:lnTo>
                  <a:lnTo>
                    <a:pt x="409" y="2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51" name="Freeform 55"/>
            <p:cNvSpPr>
              <a:spLocks/>
            </p:cNvSpPr>
            <p:nvPr/>
          </p:nvSpPr>
          <p:spPr bwMode="auto">
            <a:xfrm>
              <a:off x="2950" y="1741"/>
              <a:ext cx="261" cy="88"/>
            </a:xfrm>
            <a:custGeom>
              <a:avLst/>
              <a:gdLst>
                <a:gd name="T0" fmla="*/ 520 w 520"/>
                <a:gd name="T1" fmla="*/ 120 h 177"/>
                <a:gd name="T2" fmla="*/ 39 w 520"/>
                <a:gd name="T3" fmla="*/ 177 h 177"/>
                <a:gd name="T4" fmla="*/ 0 w 520"/>
                <a:gd name="T5" fmla="*/ 95 h 177"/>
                <a:gd name="T6" fmla="*/ 34 w 520"/>
                <a:gd name="T7" fmla="*/ 34 h 177"/>
                <a:gd name="T8" fmla="*/ 475 w 520"/>
                <a:gd name="T9" fmla="*/ 0 h 177"/>
                <a:gd name="T10" fmla="*/ 520 w 520"/>
                <a:gd name="T11" fmla="*/ 10 h 177"/>
                <a:gd name="T12" fmla="*/ 520 w 520"/>
                <a:gd name="T13" fmla="*/ 120 h 177"/>
                <a:gd name="T14" fmla="*/ 520 w 520"/>
                <a:gd name="T15" fmla="*/ 12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0" h="177">
                  <a:moveTo>
                    <a:pt x="520" y="120"/>
                  </a:moveTo>
                  <a:lnTo>
                    <a:pt x="39" y="177"/>
                  </a:lnTo>
                  <a:lnTo>
                    <a:pt x="0" y="95"/>
                  </a:lnTo>
                  <a:lnTo>
                    <a:pt x="34" y="34"/>
                  </a:lnTo>
                  <a:lnTo>
                    <a:pt x="475" y="0"/>
                  </a:lnTo>
                  <a:lnTo>
                    <a:pt x="520" y="10"/>
                  </a:lnTo>
                  <a:lnTo>
                    <a:pt x="520" y="120"/>
                  </a:lnTo>
                  <a:lnTo>
                    <a:pt x="520" y="12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52" name="Freeform 56"/>
            <p:cNvSpPr>
              <a:spLocks/>
            </p:cNvSpPr>
            <p:nvPr/>
          </p:nvSpPr>
          <p:spPr bwMode="auto">
            <a:xfrm>
              <a:off x="2919" y="1731"/>
              <a:ext cx="292" cy="97"/>
            </a:xfrm>
            <a:custGeom>
              <a:avLst/>
              <a:gdLst>
                <a:gd name="T0" fmla="*/ 583 w 583"/>
                <a:gd name="T1" fmla="*/ 29 h 194"/>
                <a:gd name="T2" fmla="*/ 106 w 583"/>
                <a:gd name="T3" fmla="*/ 65 h 194"/>
                <a:gd name="T4" fmla="*/ 106 w 583"/>
                <a:gd name="T5" fmla="*/ 194 h 194"/>
                <a:gd name="T6" fmla="*/ 0 w 583"/>
                <a:gd name="T7" fmla="*/ 145 h 194"/>
                <a:gd name="T8" fmla="*/ 0 w 583"/>
                <a:gd name="T9" fmla="*/ 33 h 194"/>
                <a:gd name="T10" fmla="*/ 504 w 583"/>
                <a:gd name="T11" fmla="*/ 0 h 194"/>
                <a:gd name="T12" fmla="*/ 583 w 583"/>
                <a:gd name="T13" fmla="*/ 29 h 194"/>
                <a:gd name="T14" fmla="*/ 583 w 583"/>
                <a:gd name="T15" fmla="*/ 29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3" h="194">
                  <a:moveTo>
                    <a:pt x="583" y="29"/>
                  </a:moveTo>
                  <a:lnTo>
                    <a:pt x="106" y="65"/>
                  </a:lnTo>
                  <a:lnTo>
                    <a:pt x="106" y="194"/>
                  </a:lnTo>
                  <a:lnTo>
                    <a:pt x="0" y="145"/>
                  </a:lnTo>
                  <a:lnTo>
                    <a:pt x="0" y="33"/>
                  </a:lnTo>
                  <a:lnTo>
                    <a:pt x="504" y="0"/>
                  </a:lnTo>
                  <a:lnTo>
                    <a:pt x="583" y="29"/>
                  </a:lnTo>
                  <a:lnTo>
                    <a:pt x="583" y="2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53" name="Text Box 57"/>
          <p:cNvSpPr txBox="1">
            <a:spLocks noChangeArrowheads="1"/>
          </p:cNvSpPr>
          <p:nvPr/>
        </p:nvSpPr>
        <p:spPr bwMode="auto">
          <a:xfrm>
            <a:off x="4114800" y="5348288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Bridge</a:t>
            </a:r>
          </a:p>
        </p:txBody>
      </p:sp>
      <p:sp>
        <p:nvSpPr>
          <p:cNvPr id="106554" name="AutoShape 58"/>
          <p:cNvSpPr>
            <a:spLocks noChangeArrowheads="1"/>
          </p:cNvSpPr>
          <p:nvPr/>
        </p:nvSpPr>
        <p:spPr bwMode="auto">
          <a:xfrm>
            <a:off x="6096000" y="3200400"/>
            <a:ext cx="1752600" cy="1371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Platform 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Specific 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Model (PSM)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In ebXML</a:t>
            </a:r>
          </a:p>
        </p:txBody>
      </p:sp>
      <p:sp>
        <p:nvSpPr>
          <p:cNvPr id="106555" name="AutoShape 59"/>
          <p:cNvSpPr>
            <a:spLocks noChangeArrowheads="1"/>
          </p:cNvSpPr>
          <p:nvPr/>
        </p:nvSpPr>
        <p:spPr bwMode="auto">
          <a:xfrm rot="5400000">
            <a:off x="1638300" y="4762500"/>
            <a:ext cx="685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1B28D1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56" name="AutoShape 60"/>
          <p:cNvSpPr>
            <a:spLocks noChangeArrowheads="1"/>
          </p:cNvSpPr>
          <p:nvPr/>
        </p:nvSpPr>
        <p:spPr bwMode="auto">
          <a:xfrm rot="-2767105">
            <a:off x="2364581" y="2593182"/>
            <a:ext cx="985837" cy="381000"/>
          </a:xfrm>
          <a:prstGeom prst="leftRightArrow">
            <a:avLst>
              <a:gd name="adj1" fmla="val 50000"/>
              <a:gd name="adj2" fmla="val 51750"/>
            </a:avLst>
          </a:prstGeom>
          <a:gradFill rotWithShape="1">
            <a:gsLst>
              <a:gs pos="0">
                <a:srgbClr val="1B28D1"/>
              </a:gs>
              <a:gs pos="50000">
                <a:schemeClr val="bg1"/>
              </a:gs>
              <a:gs pos="100000">
                <a:srgbClr val="1B28D1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57" name="AutoShape 61"/>
          <p:cNvSpPr>
            <a:spLocks noChangeArrowheads="1"/>
          </p:cNvSpPr>
          <p:nvPr/>
        </p:nvSpPr>
        <p:spPr bwMode="auto">
          <a:xfrm rot="2767105" flipH="1">
            <a:off x="5717381" y="2588419"/>
            <a:ext cx="985838" cy="381000"/>
          </a:xfrm>
          <a:prstGeom prst="leftRightArrow">
            <a:avLst>
              <a:gd name="adj1" fmla="val 50000"/>
              <a:gd name="adj2" fmla="val 51750"/>
            </a:avLst>
          </a:prstGeom>
          <a:gradFill rotWithShape="1">
            <a:gsLst>
              <a:gs pos="0">
                <a:srgbClr val="1B28D1"/>
              </a:gs>
              <a:gs pos="50000">
                <a:schemeClr val="bg1"/>
              </a:gs>
              <a:gs pos="100000">
                <a:srgbClr val="1B28D1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58" name="AutoShape 62"/>
          <p:cNvSpPr>
            <a:spLocks noChangeArrowheads="1"/>
          </p:cNvSpPr>
          <p:nvPr/>
        </p:nvSpPr>
        <p:spPr bwMode="auto">
          <a:xfrm rot="5400000">
            <a:off x="6667500" y="4762500"/>
            <a:ext cx="685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1B28D1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59" name="Line 63"/>
          <p:cNvSpPr>
            <a:spLocks noChangeShapeType="1"/>
          </p:cNvSpPr>
          <p:nvPr/>
        </p:nvSpPr>
        <p:spPr bwMode="auto">
          <a:xfrm>
            <a:off x="3048000" y="4191000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60" name="Line 64"/>
          <p:cNvSpPr>
            <a:spLocks noChangeShapeType="1"/>
          </p:cNvSpPr>
          <p:nvPr/>
        </p:nvSpPr>
        <p:spPr bwMode="auto">
          <a:xfrm flipH="1">
            <a:off x="5029200" y="4191000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61" name="Line 65"/>
          <p:cNvSpPr>
            <a:spLocks noChangeShapeType="1"/>
          </p:cNvSpPr>
          <p:nvPr/>
        </p:nvSpPr>
        <p:spPr bwMode="auto">
          <a:xfrm flipH="1">
            <a:off x="3200400" y="5257800"/>
            <a:ext cx="762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62" name="Line 66"/>
          <p:cNvSpPr>
            <a:spLocks noChangeShapeType="1"/>
          </p:cNvSpPr>
          <p:nvPr/>
        </p:nvSpPr>
        <p:spPr bwMode="auto">
          <a:xfrm>
            <a:off x="5334000" y="5257800"/>
            <a:ext cx="7620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63" name="AutoShape 67"/>
          <p:cNvSpPr>
            <a:spLocks noChangeArrowheads="1"/>
          </p:cNvSpPr>
          <p:nvPr/>
        </p:nvSpPr>
        <p:spPr bwMode="auto">
          <a:xfrm>
            <a:off x="1143000" y="3200400"/>
            <a:ext cx="1752600" cy="13716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990000">
                  <a:gamma/>
                  <a:shade val="46275"/>
                  <a:invGamma/>
                </a:srgbClr>
              </a:gs>
              <a:gs pos="50000">
                <a:srgbClr val="990000"/>
              </a:gs>
              <a:gs pos="100000">
                <a:srgbClr val="990000">
                  <a:gamma/>
                  <a:shade val="46275"/>
                  <a:invGamma/>
                </a:srgbClr>
              </a:gs>
            </a:gsLst>
            <a:lin ang="18900000" scaled="1"/>
          </a:gra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Platform 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Specific 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Model (PSM)</a:t>
            </a:r>
          </a:p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In CORBA</a:t>
            </a:r>
          </a:p>
        </p:txBody>
      </p:sp>
    </p:spTree>
    <p:extLst>
      <p:ext uri="{BB962C8B-B14F-4D97-AF65-F5344CB8AC3E}">
        <p14:creationId xmlns:p14="http://schemas.microsoft.com/office/powerpoint/2010/main" val="15698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6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6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06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6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6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6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106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06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0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10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500" grpId="0" animBg="1"/>
      <p:bldP spid="106501" grpId="0" animBg="1"/>
      <p:bldP spid="106553" grpId="0"/>
      <p:bldP spid="106554" grpId="0" animBg="1"/>
      <p:bldP spid="106555" grpId="0" animBg="1"/>
      <p:bldP spid="106556" grpId="0" animBg="1"/>
      <p:bldP spid="106557" grpId="0" animBg="1"/>
      <p:bldP spid="106558" grpId="0" animBg="1"/>
      <p:bldP spid="106559" grpId="0" animBg="1"/>
      <p:bldP spid="106560" grpId="0" animBg="1"/>
      <p:bldP spid="106561" grpId="0" animBg="1"/>
      <p:bldP spid="106562" grpId="0" animBg="1"/>
      <p:bldP spid="10656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A23B8-09F5-49AC-96B9-1DD03CB26041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245796" cy="551752"/>
          </a:xfrm>
        </p:spPr>
        <p:txBody>
          <a:bodyPr/>
          <a:lstStyle/>
          <a:p>
            <a:r>
              <a:rPr lang="en-US" altLang="zh-CN" sz="2800" dirty="0"/>
              <a:t>Impact of MDA on the Development Process</a:t>
            </a:r>
          </a:p>
        </p:txBody>
      </p:sp>
      <p:grpSp>
        <p:nvGrpSpPr>
          <p:cNvPr id="107523" name="Group 3"/>
          <p:cNvGrpSpPr>
            <a:grpSpLocks/>
          </p:cNvGrpSpPr>
          <p:nvPr/>
        </p:nvGrpSpPr>
        <p:grpSpPr bwMode="auto">
          <a:xfrm>
            <a:off x="1295400" y="2438400"/>
            <a:ext cx="1371600" cy="3581400"/>
            <a:chOff x="816" y="1536"/>
            <a:chExt cx="864" cy="2256"/>
          </a:xfrm>
        </p:grpSpPr>
        <p:sp>
          <p:nvSpPr>
            <p:cNvPr id="107524" name="Oval 4"/>
            <p:cNvSpPr>
              <a:spLocks noChangeArrowheads="1"/>
            </p:cNvSpPr>
            <p:nvPr/>
          </p:nvSpPr>
          <p:spPr bwMode="auto">
            <a:xfrm>
              <a:off x="816" y="1536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Requirement</a:t>
              </a:r>
            </a:p>
          </p:txBody>
        </p:sp>
        <p:sp>
          <p:nvSpPr>
            <p:cNvPr id="107525" name="Oval 5"/>
            <p:cNvSpPr>
              <a:spLocks noChangeArrowheads="1"/>
            </p:cNvSpPr>
            <p:nvPr/>
          </p:nvSpPr>
          <p:spPr bwMode="auto">
            <a:xfrm>
              <a:off x="816" y="1920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07526" name="Oval 6"/>
            <p:cNvSpPr>
              <a:spLocks noChangeArrowheads="1"/>
            </p:cNvSpPr>
            <p:nvPr/>
          </p:nvSpPr>
          <p:spPr bwMode="auto">
            <a:xfrm>
              <a:off x="816" y="2304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Desing</a:t>
              </a:r>
            </a:p>
          </p:txBody>
        </p:sp>
        <p:sp>
          <p:nvSpPr>
            <p:cNvPr id="107527" name="Oval 7"/>
            <p:cNvSpPr>
              <a:spLocks noChangeArrowheads="1"/>
            </p:cNvSpPr>
            <p:nvPr/>
          </p:nvSpPr>
          <p:spPr bwMode="auto">
            <a:xfrm>
              <a:off x="816" y="2688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Coding</a:t>
              </a:r>
            </a:p>
          </p:txBody>
        </p:sp>
        <p:sp>
          <p:nvSpPr>
            <p:cNvPr id="107528" name="Oval 8"/>
            <p:cNvSpPr>
              <a:spLocks noChangeArrowheads="1"/>
            </p:cNvSpPr>
            <p:nvPr/>
          </p:nvSpPr>
          <p:spPr bwMode="auto">
            <a:xfrm>
              <a:off x="816" y="3072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Testing</a:t>
              </a:r>
            </a:p>
          </p:txBody>
        </p:sp>
        <p:sp>
          <p:nvSpPr>
            <p:cNvPr id="107529" name="Oval 9"/>
            <p:cNvSpPr>
              <a:spLocks noChangeArrowheads="1"/>
            </p:cNvSpPr>
            <p:nvPr/>
          </p:nvSpPr>
          <p:spPr bwMode="auto">
            <a:xfrm>
              <a:off x="816" y="3456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Deployment</a:t>
              </a:r>
            </a:p>
          </p:txBody>
        </p:sp>
      </p:grp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3276600" y="2590800"/>
            <a:ext cx="914400" cy="533400"/>
          </a:xfrm>
          <a:prstGeom prst="foldedCorner">
            <a:avLst>
              <a:gd name="adj" fmla="val 2673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Mostly 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text</a:t>
            </a:r>
          </a:p>
        </p:txBody>
      </p:sp>
      <p:sp>
        <p:nvSpPr>
          <p:cNvPr id="107531" name="AutoShape 11"/>
          <p:cNvSpPr>
            <a:spLocks noChangeArrowheads="1"/>
          </p:cNvSpPr>
          <p:nvPr/>
        </p:nvSpPr>
        <p:spPr bwMode="auto">
          <a:xfrm>
            <a:off x="3276600" y="3276600"/>
            <a:ext cx="914400" cy="533400"/>
          </a:xfrm>
          <a:prstGeom prst="foldedCorner">
            <a:avLst>
              <a:gd name="adj" fmla="val 29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Diagram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&amp; text</a:t>
            </a:r>
          </a:p>
        </p:txBody>
      </p:sp>
      <p:sp>
        <p:nvSpPr>
          <p:cNvPr id="107532" name="AutoShape 12"/>
          <p:cNvSpPr>
            <a:spLocks noChangeArrowheads="1"/>
          </p:cNvSpPr>
          <p:nvPr/>
        </p:nvSpPr>
        <p:spPr bwMode="auto">
          <a:xfrm>
            <a:off x="3276600" y="3962400"/>
            <a:ext cx="914400" cy="533400"/>
          </a:xfrm>
          <a:prstGeom prst="foldedCorner">
            <a:avLst>
              <a:gd name="adj" fmla="val 2673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Diagram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&amp; text</a:t>
            </a:r>
          </a:p>
        </p:txBody>
      </p: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3276600" y="4648200"/>
            <a:ext cx="914400" cy="457200"/>
          </a:xfrm>
          <a:prstGeom prst="flowChartPunchedTap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code</a:t>
            </a: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3276600" y="5181600"/>
            <a:ext cx="914400" cy="457200"/>
          </a:xfrm>
          <a:prstGeom prst="flowChartPunchedTap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code</a:t>
            </a:r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2667000" y="2667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2590800" y="3429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2590800" y="4038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25908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25908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H="1">
            <a:off x="2590800" y="2971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>
            <a:off x="2590800" y="3581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H="1">
            <a:off x="2590800" y="4191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>
            <a:off x="25908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H="1">
            <a:off x="25908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H="1">
            <a:off x="609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7546" name="Group 26"/>
          <p:cNvGrpSpPr>
            <a:grpSpLocks/>
          </p:cNvGrpSpPr>
          <p:nvPr/>
        </p:nvGrpSpPr>
        <p:grpSpPr bwMode="auto">
          <a:xfrm>
            <a:off x="609600" y="2667000"/>
            <a:ext cx="685800" cy="3124200"/>
            <a:chOff x="384" y="1680"/>
            <a:chExt cx="432" cy="1968"/>
          </a:xfrm>
        </p:grpSpPr>
        <p:sp>
          <p:nvSpPr>
            <p:cNvPr id="107547" name="Line 27"/>
            <p:cNvSpPr>
              <a:spLocks noChangeShapeType="1"/>
            </p:cNvSpPr>
            <p:nvPr/>
          </p:nvSpPr>
          <p:spPr bwMode="auto">
            <a:xfrm flipH="1">
              <a:off x="384" y="36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48" name="Line 28"/>
            <p:cNvSpPr>
              <a:spLocks noChangeShapeType="1"/>
            </p:cNvSpPr>
            <p:nvPr/>
          </p:nvSpPr>
          <p:spPr bwMode="auto">
            <a:xfrm>
              <a:off x="384" y="28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49" name="Line 29"/>
            <p:cNvSpPr>
              <a:spLocks noChangeShapeType="1"/>
            </p:cNvSpPr>
            <p:nvPr/>
          </p:nvSpPr>
          <p:spPr bwMode="auto">
            <a:xfrm>
              <a:off x="384" y="1680"/>
              <a:ext cx="0" cy="11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50" name="Line 30"/>
            <p:cNvSpPr>
              <a:spLocks noChangeShapeType="1"/>
            </p:cNvSpPr>
            <p:nvPr/>
          </p:nvSpPr>
          <p:spPr bwMode="auto">
            <a:xfrm flipH="1">
              <a:off x="384" y="1680"/>
              <a:ext cx="4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7551" name="Text Box 31"/>
          <p:cNvSpPr txBox="1">
            <a:spLocks noChangeArrowheads="1"/>
          </p:cNvSpPr>
          <p:nvPr/>
        </p:nvSpPr>
        <p:spPr bwMode="auto">
          <a:xfrm>
            <a:off x="303213" y="2803525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Iterative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Process</a:t>
            </a:r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0" y="4868863"/>
            <a:ext cx="1460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Programmer’s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shortcut</a:t>
            </a:r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828675" y="1727200"/>
            <a:ext cx="341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Traditional Lifecycle Process</a:t>
            </a:r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5127625" y="1727200"/>
            <a:ext cx="2795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MDA Lifecycle Process</a:t>
            </a:r>
          </a:p>
        </p:txBody>
      </p:sp>
      <p:grpSp>
        <p:nvGrpSpPr>
          <p:cNvPr id="107555" name="Group 35"/>
          <p:cNvGrpSpPr>
            <a:grpSpLocks/>
          </p:cNvGrpSpPr>
          <p:nvPr/>
        </p:nvGrpSpPr>
        <p:grpSpPr bwMode="auto">
          <a:xfrm>
            <a:off x="5715000" y="2438400"/>
            <a:ext cx="1371600" cy="3581400"/>
            <a:chOff x="3600" y="1536"/>
            <a:chExt cx="864" cy="2256"/>
          </a:xfrm>
        </p:grpSpPr>
        <p:sp>
          <p:nvSpPr>
            <p:cNvPr id="107556" name="Oval 36"/>
            <p:cNvSpPr>
              <a:spLocks noChangeArrowheads="1"/>
            </p:cNvSpPr>
            <p:nvPr/>
          </p:nvSpPr>
          <p:spPr bwMode="auto">
            <a:xfrm>
              <a:off x="3600" y="1536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Requirement</a:t>
              </a:r>
            </a:p>
          </p:txBody>
        </p:sp>
        <p:sp>
          <p:nvSpPr>
            <p:cNvPr id="107557" name="Oval 37"/>
            <p:cNvSpPr>
              <a:spLocks noChangeArrowheads="1"/>
            </p:cNvSpPr>
            <p:nvPr/>
          </p:nvSpPr>
          <p:spPr bwMode="auto">
            <a:xfrm>
              <a:off x="3600" y="1920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07558" name="Oval 38"/>
            <p:cNvSpPr>
              <a:spLocks noChangeArrowheads="1"/>
            </p:cNvSpPr>
            <p:nvPr/>
          </p:nvSpPr>
          <p:spPr bwMode="auto">
            <a:xfrm>
              <a:off x="3600" y="2304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Desing</a:t>
              </a:r>
            </a:p>
          </p:txBody>
        </p:sp>
        <p:sp>
          <p:nvSpPr>
            <p:cNvPr id="107559" name="Oval 39"/>
            <p:cNvSpPr>
              <a:spLocks noChangeArrowheads="1"/>
            </p:cNvSpPr>
            <p:nvPr/>
          </p:nvSpPr>
          <p:spPr bwMode="auto">
            <a:xfrm>
              <a:off x="3600" y="2688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Coding</a:t>
              </a:r>
            </a:p>
          </p:txBody>
        </p:sp>
        <p:sp>
          <p:nvSpPr>
            <p:cNvPr id="107560" name="Oval 40"/>
            <p:cNvSpPr>
              <a:spLocks noChangeArrowheads="1"/>
            </p:cNvSpPr>
            <p:nvPr/>
          </p:nvSpPr>
          <p:spPr bwMode="auto">
            <a:xfrm>
              <a:off x="3600" y="3072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Testing</a:t>
              </a:r>
            </a:p>
          </p:txBody>
        </p:sp>
        <p:sp>
          <p:nvSpPr>
            <p:cNvPr id="107561" name="Oval 41"/>
            <p:cNvSpPr>
              <a:spLocks noChangeArrowheads="1"/>
            </p:cNvSpPr>
            <p:nvPr/>
          </p:nvSpPr>
          <p:spPr bwMode="auto">
            <a:xfrm>
              <a:off x="3600" y="3456"/>
              <a:ext cx="864" cy="33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Deployment</a:t>
              </a:r>
            </a:p>
          </p:txBody>
        </p:sp>
      </p:grpSp>
      <p:sp>
        <p:nvSpPr>
          <p:cNvPr id="107562" name="AutoShape 42"/>
          <p:cNvSpPr>
            <a:spLocks noChangeArrowheads="1"/>
          </p:cNvSpPr>
          <p:nvPr/>
        </p:nvSpPr>
        <p:spPr bwMode="auto">
          <a:xfrm>
            <a:off x="7696200" y="2590800"/>
            <a:ext cx="914400" cy="533400"/>
          </a:xfrm>
          <a:prstGeom prst="foldedCorner">
            <a:avLst>
              <a:gd name="adj" fmla="val 26736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CIM</a:t>
            </a:r>
          </a:p>
        </p:txBody>
      </p:sp>
      <p:sp>
        <p:nvSpPr>
          <p:cNvPr id="107563" name="AutoShape 43"/>
          <p:cNvSpPr>
            <a:spLocks noChangeArrowheads="1"/>
          </p:cNvSpPr>
          <p:nvPr/>
        </p:nvSpPr>
        <p:spPr bwMode="auto">
          <a:xfrm>
            <a:off x="7696200" y="3276600"/>
            <a:ext cx="914400" cy="533400"/>
          </a:xfrm>
          <a:prstGeom prst="foldedCorner">
            <a:avLst>
              <a:gd name="adj" fmla="val 29861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PIM</a:t>
            </a:r>
          </a:p>
        </p:txBody>
      </p:sp>
      <p:sp>
        <p:nvSpPr>
          <p:cNvPr id="107564" name="AutoShape 44"/>
          <p:cNvSpPr>
            <a:spLocks noChangeArrowheads="1"/>
          </p:cNvSpPr>
          <p:nvPr/>
        </p:nvSpPr>
        <p:spPr bwMode="auto">
          <a:xfrm>
            <a:off x="7696200" y="3962400"/>
            <a:ext cx="914400" cy="533400"/>
          </a:xfrm>
          <a:prstGeom prst="foldedCorner">
            <a:avLst>
              <a:gd name="adj" fmla="val 26736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PSM</a:t>
            </a:r>
          </a:p>
        </p:txBody>
      </p:sp>
      <p:sp>
        <p:nvSpPr>
          <p:cNvPr id="107565" name="AutoShape 45"/>
          <p:cNvSpPr>
            <a:spLocks noChangeArrowheads="1"/>
          </p:cNvSpPr>
          <p:nvPr/>
        </p:nvSpPr>
        <p:spPr bwMode="auto">
          <a:xfrm>
            <a:off x="7696200" y="4581525"/>
            <a:ext cx="914400" cy="457200"/>
          </a:xfrm>
          <a:prstGeom prst="flowChartPunchedTap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code</a:t>
            </a:r>
          </a:p>
        </p:txBody>
      </p:sp>
      <p:sp>
        <p:nvSpPr>
          <p:cNvPr id="107566" name="AutoShape 46"/>
          <p:cNvSpPr>
            <a:spLocks noChangeArrowheads="1"/>
          </p:cNvSpPr>
          <p:nvPr/>
        </p:nvSpPr>
        <p:spPr bwMode="auto">
          <a:xfrm>
            <a:off x="7696200" y="5181600"/>
            <a:ext cx="914400" cy="457200"/>
          </a:xfrm>
          <a:prstGeom prst="flowChartPunchedTap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code</a:t>
            </a:r>
          </a:p>
        </p:txBody>
      </p:sp>
      <p:sp>
        <p:nvSpPr>
          <p:cNvPr id="107567" name="Line 47"/>
          <p:cNvSpPr>
            <a:spLocks noChangeShapeType="1"/>
          </p:cNvSpPr>
          <p:nvPr/>
        </p:nvSpPr>
        <p:spPr bwMode="auto">
          <a:xfrm>
            <a:off x="7086600" y="2667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68" name="Line 48"/>
          <p:cNvSpPr>
            <a:spLocks noChangeShapeType="1"/>
          </p:cNvSpPr>
          <p:nvPr/>
        </p:nvSpPr>
        <p:spPr bwMode="auto">
          <a:xfrm>
            <a:off x="7010400" y="3429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69" name="Line 49"/>
          <p:cNvSpPr>
            <a:spLocks noChangeShapeType="1"/>
          </p:cNvSpPr>
          <p:nvPr/>
        </p:nvSpPr>
        <p:spPr bwMode="auto">
          <a:xfrm>
            <a:off x="7010400" y="40386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0" name="Line 50"/>
          <p:cNvSpPr>
            <a:spLocks noChangeShapeType="1"/>
          </p:cNvSpPr>
          <p:nvPr/>
        </p:nvSpPr>
        <p:spPr bwMode="auto">
          <a:xfrm>
            <a:off x="70104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>
            <a:off x="7010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 flipH="1">
            <a:off x="7010400" y="2971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3" name="Line 53"/>
          <p:cNvSpPr>
            <a:spLocks noChangeShapeType="1"/>
          </p:cNvSpPr>
          <p:nvPr/>
        </p:nvSpPr>
        <p:spPr bwMode="auto">
          <a:xfrm flipH="1">
            <a:off x="7010400" y="3581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4" name="Line 54"/>
          <p:cNvSpPr>
            <a:spLocks noChangeShapeType="1"/>
          </p:cNvSpPr>
          <p:nvPr/>
        </p:nvSpPr>
        <p:spPr bwMode="auto">
          <a:xfrm flipH="1">
            <a:off x="7010400" y="41910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5" name="Line 55"/>
          <p:cNvSpPr>
            <a:spLocks noChangeShapeType="1"/>
          </p:cNvSpPr>
          <p:nvPr/>
        </p:nvSpPr>
        <p:spPr bwMode="auto">
          <a:xfrm flipH="1">
            <a:off x="70104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6" name="Line 56"/>
          <p:cNvSpPr>
            <a:spLocks noChangeShapeType="1"/>
          </p:cNvSpPr>
          <p:nvPr/>
        </p:nvSpPr>
        <p:spPr bwMode="auto">
          <a:xfrm flipH="1">
            <a:off x="7010400" y="54102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77" name="Line 57"/>
          <p:cNvSpPr>
            <a:spLocks noChangeShapeType="1"/>
          </p:cNvSpPr>
          <p:nvPr/>
        </p:nvSpPr>
        <p:spPr bwMode="auto">
          <a:xfrm flipH="1">
            <a:off x="5029200" y="3276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7578" name="Group 58"/>
          <p:cNvGrpSpPr>
            <a:grpSpLocks/>
          </p:cNvGrpSpPr>
          <p:nvPr/>
        </p:nvGrpSpPr>
        <p:grpSpPr bwMode="auto">
          <a:xfrm>
            <a:off x="5029200" y="2667000"/>
            <a:ext cx="685800" cy="3124200"/>
            <a:chOff x="3168" y="1680"/>
            <a:chExt cx="432" cy="1968"/>
          </a:xfrm>
        </p:grpSpPr>
        <p:sp>
          <p:nvSpPr>
            <p:cNvPr id="107579" name="Line 59"/>
            <p:cNvSpPr>
              <a:spLocks noChangeShapeType="1"/>
            </p:cNvSpPr>
            <p:nvPr/>
          </p:nvSpPr>
          <p:spPr bwMode="auto">
            <a:xfrm flipH="1">
              <a:off x="3168" y="36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80" name="Line 60"/>
            <p:cNvSpPr>
              <a:spLocks noChangeShapeType="1"/>
            </p:cNvSpPr>
            <p:nvPr/>
          </p:nvSpPr>
          <p:spPr bwMode="auto">
            <a:xfrm>
              <a:off x="3168" y="206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81" name="Line 61"/>
            <p:cNvSpPr>
              <a:spLocks noChangeShapeType="1"/>
            </p:cNvSpPr>
            <p:nvPr/>
          </p:nvSpPr>
          <p:spPr bwMode="auto">
            <a:xfrm>
              <a:off x="3168" y="1680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582" name="Line 62"/>
            <p:cNvSpPr>
              <a:spLocks noChangeShapeType="1"/>
            </p:cNvSpPr>
            <p:nvPr/>
          </p:nvSpPr>
          <p:spPr bwMode="auto">
            <a:xfrm flipH="1">
              <a:off x="3168" y="1680"/>
              <a:ext cx="43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7583" name="Text Box 63"/>
          <p:cNvSpPr txBox="1">
            <a:spLocks noChangeArrowheads="1"/>
          </p:cNvSpPr>
          <p:nvPr/>
        </p:nvSpPr>
        <p:spPr bwMode="auto">
          <a:xfrm>
            <a:off x="4643438" y="3789363"/>
            <a:ext cx="917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MDA</a:t>
            </a:r>
          </a:p>
          <a:p>
            <a:pPr algn="ctr" fontAlgn="base"/>
            <a:r>
              <a:rPr lang="en-US" altLang="zh-CN" sz="1600" b="0">
                <a:latin typeface="Arial" pitchFamily="34" charset="0"/>
                <a:ea typeface="宋体" pitchFamily="2" charset="-122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88524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0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0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0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1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10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1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10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1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10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1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8" dur="500"/>
                                        <p:tgtEl>
                                          <p:spTgt spid="1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0" grpId="0" animBg="1"/>
      <p:bldP spid="107531" grpId="0" animBg="1"/>
      <p:bldP spid="107532" grpId="0" animBg="1"/>
      <p:bldP spid="107533" grpId="0" animBg="1"/>
      <p:bldP spid="107534" grpId="0" animBg="1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 animBg="1"/>
      <p:bldP spid="107541" grpId="0" animBg="1"/>
      <p:bldP spid="107542" grpId="0" animBg="1"/>
      <p:bldP spid="107543" grpId="0" animBg="1"/>
      <p:bldP spid="107544" grpId="0" animBg="1"/>
      <p:bldP spid="107545" grpId="0" animBg="1"/>
      <p:bldP spid="107551" grpId="0"/>
      <p:bldP spid="107552" grpId="0"/>
      <p:bldP spid="107562" grpId="0" animBg="1"/>
      <p:bldP spid="107563" grpId="0" animBg="1"/>
      <p:bldP spid="107564" grpId="0" animBg="1"/>
      <p:bldP spid="107565" grpId="0" animBg="1"/>
      <p:bldP spid="107566" grpId="0" animBg="1"/>
      <p:bldP spid="107567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77" grpId="0" animBg="1"/>
      <p:bldP spid="1075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3F8A2-20F3-4B27-A347-E60BCA83E0F2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Benefits of MDA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Preserving the investment in knowledge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Independent of implementation platform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Tacit knowledge made explicit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Speed of development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Most of the implementation is generated 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Quality of implementation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Experts provides transformation templates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Maintenance and documentation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Design and analysis models are not abandoned after writing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100% traceability from specification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92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7CF15-1ECE-40F9-915F-54DF1B11F477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SOA Layers </a:t>
            </a:r>
          </a:p>
        </p:txBody>
      </p:sp>
      <p:pic>
        <p:nvPicPr>
          <p:cNvPr id="111619" name="Picture 3" descr="SOALayer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752600"/>
            <a:ext cx="8305800" cy="4462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0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8D04-2809-4A0B-8796-AC333F16F2CE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SOA Layers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/>
              <a:t>Layer 1: Operational systems layer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Existing custom built applications, called legacy systems</a:t>
            </a:r>
          </a:p>
          <a:p>
            <a:pPr lvl="2">
              <a:lnSpc>
                <a:spcPct val="80000"/>
              </a:lnSpc>
            </a:pPr>
            <a:r>
              <a:rPr lang="en-US" altLang="zh-CN" sz="1600"/>
              <a:t>CRM and ERP packaged applications</a:t>
            </a:r>
          </a:p>
          <a:p>
            <a:pPr lvl="2">
              <a:lnSpc>
                <a:spcPct val="80000"/>
              </a:lnSpc>
            </a:pPr>
            <a:r>
              <a:rPr lang="en-US" altLang="zh-CN" sz="1600" i="1"/>
              <a:t>older</a:t>
            </a:r>
            <a:r>
              <a:rPr lang="en-US" altLang="zh-CN" sz="1600"/>
              <a:t> object-oriented system implementations, </a:t>
            </a:r>
          </a:p>
          <a:p>
            <a:pPr lvl="2">
              <a:lnSpc>
                <a:spcPct val="80000"/>
              </a:lnSpc>
            </a:pPr>
            <a:r>
              <a:rPr lang="en-US" altLang="zh-CN" sz="1600"/>
              <a:t>business intelligence applications.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To  leverage existing systems and integrate them using service-oriented integration techniques.</a:t>
            </a:r>
          </a:p>
          <a:p>
            <a:pPr lvl="1">
              <a:lnSpc>
                <a:spcPct val="80000"/>
              </a:lnSpc>
            </a:pPr>
            <a:endParaRPr lang="en-US" altLang="zh-CN" sz="1800"/>
          </a:p>
          <a:p>
            <a:pPr>
              <a:lnSpc>
                <a:spcPct val="80000"/>
              </a:lnSpc>
            </a:pPr>
            <a:r>
              <a:rPr lang="en-US" altLang="zh-CN" sz="2000"/>
              <a:t>Layer 2: Enterprise components layer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Enterprise components that are responsible for realizing functionality and maintaining the QoS of the exposed services.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Managed, governed set of enterprise assets that are funded at the enterprise or the business unit level.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T typically uses container-based technologies such as application servers to implement the components, workload management, high-availability, and load balancing.</a:t>
            </a:r>
          </a:p>
        </p:txBody>
      </p:sp>
    </p:spTree>
    <p:extLst>
      <p:ext uri="{BB962C8B-B14F-4D97-AF65-F5344CB8AC3E}">
        <p14:creationId xmlns:p14="http://schemas.microsoft.com/office/powerpoint/2010/main" val="305011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C2A-EA0C-497C-85A9-42A260AF1E74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SOA Layers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/>
              <a:t>Layer 3: Services layer.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The services the business chooses to fund and expose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Can be </a:t>
            </a:r>
            <a:r>
              <a:rPr lang="en-US" altLang="zh-CN" sz="1800" i="1"/>
              <a:t>discovered</a:t>
            </a:r>
            <a:r>
              <a:rPr lang="en-US" altLang="zh-CN" sz="1800"/>
              <a:t> or be statically bound and then invoked, or possibly, choreographed into a composite service.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Mechanism to take enterprise scale components, business unit specific components, and in some cases, project-specific components, and externalizes a subset of their interfaces in the form of service descriptions.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Provide service realization at runtime using the functionality provided by their interfaces.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Exist in isolation or as a composite service.</a:t>
            </a:r>
          </a:p>
          <a:p>
            <a:pPr lvl="1">
              <a:lnSpc>
                <a:spcPct val="80000"/>
              </a:lnSpc>
            </a:pPr>
            <a:endParaRPr lang="en-US" altLang="zh-CN" sz="1800"/>
          </a:p>
          <a:p>
            <a:pPr>
              <a:lnSpc>
                <a:spcPct val="80000"/>
              </a:lnSpc>
            </a:pPr>
            <a:r>
              <a:rPr lang="en-US" altLang="zh-CN" sz="2000"/>
              <a:t>Level 4: Business process composition or choreography layer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Services are bundled into a flow through orchestration or choreography, and thus act together as a single application.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These applications support specific use cases and business processes. </a:t>
            </a:r>
          </a:p>
        </p:txBody>
      </p:sp>
    </p:spTree>
    <p:extLst>
      <p:ext uri="{BB962C8B-B14F-4D97-AF65-F5344CB8AC3E}">
        <p14:creationId xmlns:p14="http://schemas.microsoft.com/office/powerpoint/2010/main" val="80380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CEBFE-CD69-4A86-8264-EDE09D9C1A19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The SOA Layers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/>
              <a:t>Layer 5: Access or presentation layer.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SOA decouples the user interface from the components, the layer provides an access channel to a service or composition of services.</a:t>
            </a:r>
          </a:p>
          <a:p>
            <a:pPr lvl="1">
              <a:lnSpc>
                <a:spcPct val="80000"/>
              </a:lnSpc>
            </a:pPr>
            <a:endParaRPr lang="en-US" altLang="zh-CN" sz="1800" b="1"/>
          </a:p>
          <a:p>
            <a:pPr>
              <a:lnSpc>
                <a:spcPct val="80000"/>
              </a:lnSpc>
            </a:pPr>
            <a:r>
              <a:rPr lang="en-US" altLang="zh-CN" sz="2000"/>
              <a:t>Level 6: Integration (ESB).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Enables the integration of services through the introduction of a reliable set of capabilities, such as intelligent routing, protocol mediation, and other transformation mechanisms, often described as the ESB. </a:t>
            </a:r>
          </a:p>
          <a:p>
            <a:pPr lvl="1">
              <a:lnSpc>
                <a:spcPct val="80000"/>
              </a:lnSpc>
            </a:pPr>
            <a:endParaRPr lang="en-US" altLang="zh-CN" sz="1800"/>
          </a:p>
          <a:p>
            <a:pPr>
              <a:lnSpc>
                <a:spcPct val="80000"/>
              </a:lnSpc>
            </a:pPr>
            <a:r>
              <a:rPr lang="en-US" altLang="zh-CN" sz="2000"/>
              <a:t>Level 7: QoS.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The capabilities required to monitor, manage, and maintain QoS such as security, performance, and availability. </a:t>
            </a:r>
          </a:p>
          <a:p>
            <a:pPr lvl="1">
              <a:lnSpc>
                <a:spcPct val="80000"/>
              </a:lnSpc>
            </a:pPr>
            <a:r>
              <a:rPr lang="en-US" altLang="zh-CN" sz="1800"/>
              <a:t>A background process through sense-and-respond mechanisms and tools that monitor the health of SOA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1169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D39BA-D4DE-4788-BCC2-8A6376B71585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113240" cy="551752"/>
          </a:xfrm>
        </p:spPr>
        <p:txBody>
          <a:bodyPr/>
          <a:lstStyle/>
          <a:p>
            <a:r>
              <a:rPr lang="en-US" altLang="zh-CN" dirty="0"/>
              <a:t>Service-Oriented Modeling &amp; Analysis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Modeling, analysis, design techniques and activities to define the foundations of a SOA. </a:t>
            </a:r>
          </a:p>
          <a:p>
            <a:pPr lvl="1"/>
            <a:r>
              <a:rPr lang="en-US" altLang="zh-CN" sz="2400"/>
              <a:t>Define the elements in each of the SOA layers</a:t>
            </a:r>
          </a:p>
          <a:p>
            <a:pPr lvl="1"/>
            <a:r>
              <a:rPr lang="en-US" altLang="zh-CN" sz="2400"/>
              <a:t>Make critical architectural decisions at each level. </a:t>
            </a:r>
          </a:p>
          <a:p>
            <a:pPr lvl="1"/>
            <a:r>
              <a:rPr lang="en-US" altLang="zh-CN" sz="2400"/>
              <a:t>Hybrid approach</a:t>
            </a:r>
          </a:p>
          <a:p>
            <a:pPr lvl="2"/>
            <a:r>
              <a:rPr lang="en-US" altLang="zh-CN" sz="2000"/>
              <a:t>Top-down: business driven</a:t>
            </a:r>
          </a:p>
          <a:p>
            <a:pPr lvl="2"/>
            <a:r>
              <a:rPr lang="en-US" altLang="zh-CN" sz="2000"/>
              <a:t>Bottom-up: leverage legacy investments</a:t>
            </a:r>
          </a:p>
        </p:txBody>
      </p:sp>
      <p:pic>
        <p:nvPicPr>
          <p:cNvPr id="116740" name="Picture 4" descr="NewCycle_Deplo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5203825"/>
            <a:ext cx="1905000" cy="1252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6741" name="Picture 5" descr="Arrow"/>
          <p:cNvPicPr>
            <a:picLocks noChangeAspect="1" noChangeArrowheads="1"/>
          </p:cNvPicPr>
          <p:nvPr/>
        </p:nvPicPr>
        <p:blipFill>
          <a:blip r:embed="rId3" cstate="print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5019675"/>
            <a:ext cx="6445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2" name="Picture 6" descr="Arrow"/>
          <p:cNvPicPr>
            <a:picLocks noChangeAspect="1" noChangeArrowheads="1"/>
          </p:cNvPicPr>
          <p:nvPr/>
        </p:nvPicPr>
        <p:blipFill>
          <a:blip r:embed="rId4" cstate="print">
            <a:lum bright="-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5638800"/>
            <a:ext cx="64611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3" name="Picture 7" descr="Arrow"/>
          <p:cNvPicPr>
            <a:picLocks noChangeAspect="1" noChangeArrowheads="1"/>
          </p:cNvPicPr>
          <p:nvPr/>
        </p:nvPicPr>
        <p:blipFill>
          <a:blip r:embed="rId5" cstate="print"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5005388"/>
            <a:ext cx="711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744" name="Picture 8" descr="Arrow"/>
          <p:cNvPicPr>
            <a:picLocks noChangeAspect="1" noChangeArrowheads="1"/>
          </p:cNvPicPr>
          <p:nvPr/>
        </p:nvPicPr>
        <p:blipFill>
          <a:blip r:embed="rId6" cstate="print">
            <a:lum bright="-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15000"/>
            <a:ext cx="711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7239000" y="5029200"/>
            <a:ext cx="6143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80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Software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6934200" y="6102350"/>
            <a:ext cx="5730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lnSpc>
                <a:spcPct val="85000"/>
              </a:lnSpc>
            </a:pPr>
            <a:r>
              <a:rPr lang="en-US" altLang="zh-CN" sz="80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Skills &amp;</a:t>
            </a:r>
          </a:p>
          <a:p>
            <a:pPr algn="ctr" fontAlgn="base">
              <a:lnSpc>
                <a:spcPct val="85000"/>
              </a:lnSpc>
            </a:pPr>
            <a:r>
              <a:rPr lang="en-US" altLang="zh-CN" sz="800">
                <a:solidFill>
                  <a:schemeClr val="bg2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115539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business drivers for a new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CN" dirty="0" smtClean="0">
                <a:ea typeface="宋体" pitchFamily="2" charset="-122"/>
                <a:cs typeface="Times New Roman" pitchFamily="18" charset="0"/>
              </a:rPr>
              <a:t>While 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IT executives have been facing the challenge of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cutting costs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maximizing the utilization of existing technology</a:t>
            </a:r>
          </a:p>
          <a:p>
            <a:pPr lvl="1">
              <a:lnSpc>
                <a:spcPct val="90000"/>
              </a:lnSpc>
              <a:defRPr/>
            </a:pPr>
            <a:endParaRPr lang="en-US" altLang="zh-CN" dirty="0"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At the same time they have to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continuously strive to serve customers better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be more competitive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be more responsive to the business’s strategic priorities.</a:t>
            </a:r>
          </a:p>
          <a:p>
            <a:pPr lvl="1">
              <a:lnSpc>
                <a:spcPct val="90000"/>
              </a:lnSpc>
              <a:defRPr/>
            </a:pPr>
            <a:endParaRPr lang="en-US" altLang="zh-CN" dirty="0"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dirty="0">
                <a:ea typeface="宋体" pitchFamily="2" charset="-122"/>
                <a:cs typeface="Times New Roman" pitchFamily="18" charset="0"/>
              </a:rPr>
              <a:t>There are two underlying themes behind all of these pressures: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Heterogeneity </a:t>
            </a:r>
            <a:r>
              <a:rPr lang="en-US" altLang="zh-CN" dirty="0">
                <a:ea typeface="宋体" pitchFamily="2" charset="-122"/>
                <a:cs typeface="Times New Roman" pitchFamily="18" charset="0"/>
              </a:rPr>
              <a:t>and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change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432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FE90-3D97-44FE-BD86-C1FCD44886ED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128792" cy="551752"/>
          </a:xfrm>
        </p:spPr>
        <p:txBody>
          <a:bodyPr/>
          <a:lstStyle/>
          <a:p>
            <a:r>
              <a:rPr lang="en-US" altLang="zh-CN" dirty="0"/>
              <a:t>Why OOAD, BPM, EA are not enough</a:t>
            </a:r>
          </a:p>
        </p:txBody>
      </p:sp>
      <p:pic>
        <p:nvPicPr>
          <p:cNvPr id="117763" name="Picture 3" descr="ModelPosition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125538"/>
            <a:ext cx="7196138" cy="4511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90500" y="5578475"/>
            <a:ext cx="35179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/>
            <a:r>
              <a:rPr lang="en-US" altLang="zh-CN" sz="1400" b="0">
                <a:latin typeface="Arial" pitchFamily="34" charset="0"/>
                <a:ea typeface="宋体" pitchFamily="2" charset="-122"/>
              </a:rPr>
              <a:t>OOAD: Object-Oriented analysis &amp; Design</a:t>
            </a:r>
          </a:p>
          <a:p>
            <a:pPr fontAlgn="base"/>
            <a:r>
              <a:rPr lang="en-US" altLang="zh-CN" sz="1400" b="0">
                <a:latin typeface="Arial" pitchFamily="34" charset="0"/>
                <a:ea typeface="宋体" pitchFamily="2" charset="-122"/>
              </a:rPr>
              <a:t>BPM: Business Process Modeling</a:t>
            </a:r>
          </a:p>
          <a:p>
            <a:pPr fontAlgn="base"/>
            <a:r>
              <a:rPr lang="en-US" altLang="zh-CN" sz="1400" b="0">
                <a:latin typeface="Arial" pitchFamily="34" charset="0"/>
                <a:ea typeface="宋体" pitchFamily="2" charset="-122"/>
              </a:rPr>
              <a:t>EA: Enterprise Architecture</a:t>
            </a: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2895600" y="2362200"/>
            <a:ext cx="4953000" cy="2133600"/>
          </a:xfrm>
          <a:prstGeom prst="ellipse">
            <a:avLst/>
          </a:prstGeom>
          <a:solidFill>
            <a:srgbClr val="993300">
              <a:alpha val="77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3733800" y="2971800"/>
            <a:ext cx="3162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240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Service-Oriented </a:t>
            </a:r>
          </a:p>
          <a:p>
            <a:pPr algn="ctr" fontAlgn="base"/>
            <a:r>
              <a:rPr lang="en-US" altLang="zh-CN" sz="240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Modeling &amp; Analysis</a:t>
            </a:r>
          </a:p>
        </p:txBody>
      </p:sp>
      <p:pic>
        <p:nvPicPr>
          <p:cNvPr id="117767" name="Picture 7" descr="j031132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755650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23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153-03F7-4B15-84FA-9CC011547ABC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200800" cy="551752"/>
          </a:xfrm>
        </p:spPr>
        <p:txBody>
          <a:bodyPr/>
          <a:lstStyle/>
          <a:p>
            <a:r>
              <a:rPr lang="en-US" altLang="zh-CN" dirty="0"/>
              <a:t>Why OOAD, BPM, EA are not enough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/>
              <a:t>OOAD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low level of granularity at the class level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low level of abstraction for business service modeling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Strong associations such as inheritance, resulting in tight coupling (and, consequently, a dependency) between the involved parties </a:t>
            </a:r>
          </a:p>
          <a:p>
            <a:pPr>
              <a:lnSpc>
                <a:spcPct val="80000"/>
              </a:lnSpc>
            </a:pPr>
            <a:r>
              <a:rPr lang="en-US" altLang="zh-CN" sz="2400"/>
              <a:t>BPM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a fragmented discipline in which there are many different styles, notations, and assets.</a:t>
            </a:r>
          </a:p>
          <a:p>
            <a:pPr>
              <a:lnSpc>
                <a:spcPct val="80000"/>
              </a:lnSpc>
            </a:pPr>
            <a:r>
              <a:rPr lang="en-US" altLang="zh-CN" sz="2400"/>
              <a:t>EA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No business-level process or service view</a:t>
            </a:r>
          </a:p>
          <a:p>
            <a:pPr lvl="1">
              <a:lnSpc>
                <a:spcPct val="80000"/>
              </a:lnSpc>
            </a:pPr>
            <a:r>
              <a:rPr lang="en-US" altLang="zh-CN" sz="2000"/>
              <a:t>Generic architecture, and do not reach down to the design domain; a fundamental gap between enterprise and solution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59632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D8B6-3615-42BC-91C1-72C4AC78F309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120834" name="Oval 2"/>
          <p:cNvSpPr>
            <a:spLocks noChangeArrowheads="1"/>
          </p:cNvSpPr>
          <p:nvPr/>
        </p:nvSpPr>
        <p:spPr bwMode="auto">
          <a:xfrm>
            <a:off x="2286000" y="1905000"/>
            <a:ext cx="3657600" cy="3886200"/>
          </a:xfrm>
          <a:prstGeom prst="ellipse">
            <a:avLst/>
          </a:prstGeom>
          <a:solidFill>
            <a:srgbClr val="1B28D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2819400" y="2895600"/>
            <a:ext cx="2590800" cy="2819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272808" cy="551752"/>
          </a:xfrm>
        </p:spPr>
        <p:txBody>
          <a:bodyPr/>
          <a:lstStyle/>
          <a:p>
            <a:r>
              <a:rPr lang="en-US" altLang="zh-CN" dirty="0"/>
              <a:t>Why OOAD, BPM, EA are not enough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altLang="zh-CN"/>
          </a:p>
          <a:p>
            <a:endParaRPr lang="en-US" altLang="zh-CN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3429000" y="4343400"/>
            <a:ext cx="1295400" cy="129540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0839" name="AutoShape 7"/>
          <p:cNvSpPr>
            <a:spLocks/>
          </p:cNvSpPr>
          <p:nvPr/>
        </p:nvSpPr>
        <p:spPr bwMode="auto">
          <a:xfrm>
            <a:off x="6858000" y="4724400"/>
            <a:ext cx="1524000" cy="550863"/>
          </a:xfrm>
          <a:prstGeom prst="borderCallout1">
            <a:avLst>
              <a:gd name="adj1" fmla="val 113833"/>
              <a:gd name="adj2" fmla="val 92500"/>
              <a:gd name="adj3" fmla="val 113833"/>
              <a:gd name="adj4" fmla="val -163333"/>
            </a:avLst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Object-Oriented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527425" y="4710113"/>
            <a:ext cx="458788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 fontAlgn="base"/>
            <a:endParaRPr lang="zh-CN" altLang="zh-CN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3702050" y="4622800"/>
            <a:ext cx="820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Class</a:t>
            </a:r>
          </a:p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Layer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363913" y="3327400"/>
            <a:ext cx="1497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Component</a:t>
            </a:r>
          </a:p>
          <a:p>
            <a:pPr algn="ctr" fontAlgn="base"/>
            <a:r>
              <a:rPr lang="en-US" altLang="zh-CN" sz="2000" b="0">
                <a:latin typeface="Arial" pitchFamily="34" charset="0"/>
                <a:ea typeface="宋体" pitchFamily="2" charset="-122"/>
              </a:rPr>
              <a:t>Layer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3200400" y="2133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/>
            <a:r>
              <a:rPr lang="en-US" altLang="zh-CN" sz="2000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Service Layer</a:t>
            </a:r>
          </a:p>
        </p:txBody>
      </p:sp>
      <p:sp>
        <p:nvSpPr>
          <p:cNvPr id="120844" name="AutoShape 12"/>
          <p:cNvSpPr>
            <a:spLocks/>
          </p:cNvSpPr>
          <p:nvPr/>
        </p:nvSpPr>
        <p:spPr bwMode="auto">
          <a:xfrm>
            <a:off x="6781800" y="3505200"/>
            <a:ext cx="1524000" cy="550863"/>
          </a:xfrm>
          <a:prstGeom prst="borderCallout1">
            <a:avLst>
              <a:gd name="adj1" fmla="val 113833"/>
              <a:gd name="adj2" fmla="val 92500"/>
              <a:gd name="adj3" fmla="val 113833"/>
              <a:gd name="adj4" fmla="val -16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Component-Oriented</a:t>
            </a:r>
          </a:p>
        </p:txBody>
      </p:sp>
      <p:sp>
        <p:nvSpPr>
          <p:cNvPr id="120845" name="AutoShape 13"/>
          <p:cNvSpPr>
            <a:spLocks/>
          </p:cNvSpPr>
          <p:nvPr/>
        </p:nvSpPr>
        <p:spPr bwMode="auto">
          <a:xfrm>
            <a:off x="6781800" y="2057400"/>
            <a:ext cx="1524000" cy="550863"/>
          </a:xfrm>
          <a:prstGeom prst="borderCallout1">
            <a:avLst>
              <a:gd name="adj1" fmla="val 113833"/>
              <a:gd name="adj2" fmla="val 92500"/>
              <a:gd name="adj3" fmla="val 113833"/>
              <a:gd name="adj4" fmla="val -146356"/>
            </a:avLst>
          </a:prstGeom>
          <a:solidFill>
            <a:srgbClr val="1B28D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Service-Oriented</a:t>
            </a:r>
          </a:p>
        </p:txBody>
      </p:sp>
    </p:spTree>
    <p:extLst>
      <p:ext uri="{BB962C8B-B14F-4D97-AF65-F5344CB8AC3E}">
        <p14:creationId xmlns:p14="http://schemas.microsoft.com/office/powerpoint/2010/main" val="38011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nimBg="1"/>
      <p:bldP spid="120835" grpId="0" animBg="1"/>
      <p:bldP spid="120838" grpId="0" animBg="1"/>
      <p:bldP spid="120839" grpId="0" animBg="1"/>
      <p:bldP spid="120841" grpId="0"/>
      <p:bldP spid="120842" grpId="0"/>
      <p:bldP spid="120843" grpId="0"/>
      <p:bldP spid="120844" grpId="0" animBg="1"/>
      <p:bldP spid="1208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9340-FC81-44AC-97D9-A3A59723A656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40944"/>
            <a:ext cx="7131496" cy="551752"/>
          </a:xfrm>
        </p:spPr>
        <p:txBody>
          <a:bodyPr/>
          <a:lstStyle/>
          <a:p>
            <a:r>
              <a:rPr lang="en-US" altLang="zh-CN" dirty="0"/>
              <a:t>Why OOAD, BPM, EA are not enough</a:t>
            </a:r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2514600" y="5181600"/>
            <a:ext cx="5867400" cy="7620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514600" y="4343400"/>
            <a:ext cx="5867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2514600" y="3505200"/>
            <a:ext cx="5867400" cy="7620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2514600" y="2667000"/>
            <a:ext cx="5867400" cy="7620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514600" y="1828800"/>
            <a:ext cx="5867400" cy="7620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685800" y="5181600"/>
            <a:ext cx="1676400" cy="7620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endParaRPr lang="zh-CN" altLang="zh-CN">
              <a:solidFill>
                <a:schemeClr val="bg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685800" y="4343400"/>
            <a:ext cx="16764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685800" y="1828800"/>
            <a:ext cx="1676400" cy="2438400"/>
          </a:xfrm>
          <a:prstGeom prst="rect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4114800" y="54102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Vacancy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Component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181600" y="54102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Application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Component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6248400" y="54102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Emp. Record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Component</a:t>
            </a: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7315200" y="54102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Career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Component</a:t>
            </a:r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4724400" y="45720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Recruitment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Service</a:t>
            </a:r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6781800" y="45720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Employee 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Service</a:t>
            </a:r>
          </a:p>
        </p:txBody>
      </p:sp>
      <p:sp>
        <p:nvSpPr>
          <p:cNvPr id="121873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Recruitment</a:t>
            </a:r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6781800" y="37338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Employee</a:t>
            </a:r>
          </a:p>
        </p:txBody>
      </p:sp>
      <p:sp>
        <p:nvSpPr>
          <p:cNvPr id="121875" name="Rectangle 19"/>
          <p:cNvSpPr>
            <a:spLocks noChangeArrowheads="1"/>
          </p:cNvSpPr>
          <p:nvPr/>
        </p:nvSpPr>
        <p:spPr bwMode="auto">
          <a:xfrm>
            <a:off x="5715000" y="28194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Manage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Employees</a:t>
            </a:r>
          </a:p>
        </p:txBody>
      </p:sp>
      <p:sp>
        <p:nvSpPr>
          <p:cNvPr id="121876" name="Rectangle 20"/>
          <p:cNvSpPr>
            <a:spLocks noChangeArrowheads="1"/>
          </p:cNvSpPr>
          <p:nvPr/>
        </p:nvSpPr>
        <p:spPr bwMode="auto">
          <a:xfrm>
            <a:off x="5715000" y="1981200"/>
            <a:ext cx="990600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Human </a:t>
            </a:r>
          </a:p>
          <a:p>
            <a:pPr algn="ctr" fontAlgn="base"/>
            <a:r>
              <a:rPr lang="en-US" altLang="zh-CN" sz="1200" b="0">
                <a:latin typeface="Arial" pitchFamily="34" charset="0"/>
                <a:ea typeface="宋体" pitchFamily="2" charset="-122"/>
              </a:rPr>
              <a:t>Resources</a:t>
            </a: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2533650" y="1905000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Functional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Domain</a:t>
            </a:r>
          </a:p>
        </p:txBody>
      </p: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2533650" y="5257800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Software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Component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2533650" y="27432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Business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Process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2533650" y="35814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Business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Services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2533650" y="44196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Software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Services</a:t>
            </a:r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908050" y="26670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Business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Layer</a:t>
            </a:r>
          </a:p>
        </p:txBody>
      </p:sp>
      <p:sp>
        <p:nvSpPr>
          <p:cNvPr id="121883" name="Text Box 27"/>
          <p:cNvSpPr txBox="1">
            <a:spLocks noChangeArrowheads="1"/>
          </p:cNvSpPr>
          <p:nvPr/>
        </p:nvSpPr>
        <p:spPr bwMode="auto">
          <a:xfrm>
            <a:off x="1009650" y="44196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Service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Layer</a:t>
            </a: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781050" y="5257800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Component</a:t>
            </a:r>
          </a:p>
          <a:p>
            <a:pPr algn="ctr" fontAlgn="base"/>
            <a:r>
              <a:rPr lang="en-US" altLang="zh-CN">
                <a:latin typeface="Arial" pitchFamily="34" charset="0"/>
                <a:ea typeface="宋体" pitchFamily="2" charset="-122"/>
              </a:rPr>
              <a:t>Layer</a:t>
            </a:r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6172200" y="2438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 flipH="1">
            <a:off x="5257800" y="32766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6400800" y="3276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>
            <a:off x="51816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>
            <a:off x="7315200" y="4191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H="1">
            <a:off x="4648200" y="5029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5486400" y="50292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 flipH="1">
            <a:off x="6705600" y="50292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93" name="Line 37"/>
          <p:cNvSpPr>
            <a:spLocks noChangeShapeType="1"/>
          </p:cNvSpPr>
          <p:nvPr/>
        </p:nvSpPr>
        <p:spPr bwMode="auto">
          <a:xfrm>
            <a:off x="7543800" y="5029200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8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995-568B-4EBB-8458-3F206E23A0FF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Service-Oriented Modeling &amp; Analysis: Roles &amp; Activities</a:t>
            </a:r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0" y="2209800"/>
            <a:ext cx="8686800" cy="3581400"/>
            <a:chOff x="0" y="1392"/>
            <a:chExt cx="5472" cy="2256"/>
          </a:xfrm>
        </p:grpSpPr>
        <p:sp>
          <p:nvSpPr>
            <p:cNvPr id="122885" name="AutoShape 5"/>
            <p:cNvSpPr>
              <a:spLocks noChangeArrowheads="1"/>
            </p:cNvSpPr>
            <p:nvPr/>
          </p:nvSpPr>
          <p:spPr bwMode="auto">
            <a:xfrm>
              <a:off x="864" y="1392"/>
              <a:ext cx="78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3399FF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22886" name="AutoShape 6"/>
            <p:cNvSpPr>
              <a:spLocks noChangeArrowheads="1"/>
            </p:cNvSpPr>
            <p:nvPr/>
          </p:nvSpPr>
          <p:spPr bwMode="auto">
            <a:xfrm>
              <a:off x="1680" y="1392"/>
              <a:ext cx="953" cy="720"/>
            </a:xfrm>
            <a:prstGeom prst="chevron">
              <a:avLst>
                <a:gd name="adj" fmla="val 625"/>
              </a:avLst>
            </a:prstGeom>
            <a:gradFill rotWithShape="1">
              <a:gsLst>
                <a:gs pos="0">
                  <a:srgbClr val="3399FF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Categorization</a:t>
              </a:r>
            </a:p>
          </p:txBody>
        </p:sp>
        <p:sp>
          <p:nvSpPr>
            <p:cNvPr id="122887" name="AutoShape 7"/>
            <p:cNvSpPr>
              <a:spLocks noChangeArrowheads="1"/>
            </p:cNvSpPr>
            <p:nvPr/>
          </p:nvSpPr>
          <p:spPr bwMode="auto">
            <a:xfrm>
              <a:off x="2688" y="1392"/>
              <a:ext cx="78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3399FF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Exposure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Decisions</a:t>
              </a:r>
            </a:p>
          </p:txBody>
        </p:sp>
        <p:sp>
          <p:nvSpPr>
            <p:cNvPr id="122888" name="AutoShape 8"/>
            <p:cNvSpPr>
              <a:spLocks noChangeArrowheads="1"/>
            </p:cNvSpPr>
            <p:nvPr/>
          </p:nvSpPr>
          <p:spPr bwMode="auto">
            <a:xfrm>
              <a:off x="3552" y="1392"/>
              <a:ext cx="91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3399FF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Choreography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Or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Composition</a:t>
              </a:r>
            </a:p>
          </p:txBody>
        </p:sp>
        <p:sp>
          <p:nvSpPr>
            <p:cNvPr id="122889" name="AutoShape 9"/>
            <p:cNvSpPr>
              <a:spLocks noChangeArrowheads="1"/>
            </p:cNvSpPr>
            <p:nvPr/>
          </p:nvSpPr>
          <p:spPr bwMode="auto">
            <a:xfrm>
              <a:off x="4512" y="1392"/>
              <a:ext cx="960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3399FF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Quality of 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</p:txBody>
        </p:sp>
        <p:sp>
          <p:nvSpPr>
            <p:cNvPr id="122890" name="Text Box 10"/>
            <p:cNvSpPr txBox="1">
              <a:spLocks noChangeArrowheads="1"/>
            </p:cNvSpPr>
            <p:nvPr/>
          </p:nvSpPr>
          <p:spPr bwMode="auto">
            <a:xfrm>
              <a:off x="14" y="1584"/>
              <a:ext cx="8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>
                  <a:latin typeface="Arial" pitchFamily="34" charset="0"/>
                  <a:ea typeface="宋体" pitchFamily="2" charset="-122"/>
                </a:rPr>
                <a:t>Customer</a:t>
              </a:r>
            </a:p>
            <a:p>
              <a:pPr algn="ctr" fontAlgn="base"/>
              <a:r>
                <a:rPr lang="en-US" altLang="zh-CN">
                  <a:latin typeface="Arial" pitchFamily="34" charset="0"/>
                  <a:ea typeface="宋体" pitchFamily="2" charset="-122"/>
                </a:rPr>
                <a:t>View</a:t>
              </a:r>
            </a:p>
          </p:txBody>
        </p:sp>
        <p:sp>
          <p:nvSpPr>
            <p:cNvPr id="122891" name="AutoShape 11"/>
            <p:cNvSpPr>
              <a:spLocks noChangeArrowheads="1"/>
            </p:cNvSpPr>
            <p:nvPr/>
          </p:nvSpPr>
          <p:spPr bwMode="auto">
            <a:xfrm>
              <a:off x="864" y="2160"/>
              <a:ext cx="782" cy="720"/>
            </a:xfrm>
            <a:prstGeom prst="chevron">
              <a:avLst>
                <a:gd name="adj" fmla="val 478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Component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22892" name="AutoShape 12"/>
            <p:cNvSpPr>
              <a:spLocks noChangeArrowheads="1"/>
            </p:cNvSpPr>
            <p:nvPr/>
          </p:nvSpPr>
          <p:spPr bwMode="auto">
            <a:xfrm>
              <a:off x="864" y="2928"/>
              <a:ext cx="782" cy="720"/>
            </a:xfrm>
            <a:prstGeom prst="chevron">
              <a:avLst>
                <a:gd name="adj" fmla="val 478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Allocation to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Components</a:t>
              </a:r>
            </a:p>
          </p:txBody>
        </p:sp>
        <p:sp>
          <p:nvSpPr>
            <p:cNvPr id="122893" name="AutoShape 13"/>
            <p:cNvSpPr>
              <a:spLocks noChangeArrowheads="1"/>
            </p:cNvSpPr>
            <p:nvPr/>
          </p:nvSpPr>
          <p:spPr bwMode="auto">
            <a:xfrm>
              <a:off x="1680" y="2160"/>
              <a:ext cx="953" cy="720"/>
            </a:xfrm>
            <a:prstGeom prst="chevron">
              <a:avLst>
                <a:gd name="adj" fmla="val 625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Component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2894" name="AutoShape 14"/>
            <p:cNvSpPr>
              <a:spLocks noChangeArrowheads="1"/>
            </p:cNvSpPr>
            <p:nvPr/>
          </p:nvSpPr>
          <p:spPr bwMode="auto">
            <a:xfrm>
              <a:off x="1680" y="2928"/>
              <a:ext cx="953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Layering the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Component</a:t>
              </a:r>
            </a:p>
          </p:txBody>
        </p:sp>
        <p:sp>
          <p:nvSpPr>
            <p:cNvPr id="122895" name="AutoShape 15"/>
            <p:cNvSpPr>
              <a:spLocks noChangeArrowheads="1"/>
            </p:cNvSpPr>
            <p:nvPr/>
          </p:nvSpPr>
          <p:spPr bwMode="auto">
            <a:xfrm>
              <a:off x="2688" y="2160"/>
              <a:ext cx="78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22896" name="AutoShape 16"/>
            <p:cNvSpPr>
              <a:spLocks noChangeArrowheads="1"/>
            </p:cNvSpPr>
            <p:nvPr/>
          </p:nvSpPr>
          <p:spPr bwMode="auto">
            <a:xfrm>
              <a:off x="2688" y="2928"/>
              <a:ext cx="782" cy="720"/>
            </a:xfrm>
            <a:prstGeom prst="chevron">
              <a:avLst>
                <a:gd name="adj" fmla="val 478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Technical 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Prototyping</a:t>
              </a:r>
            </a:p>
          </p:txBody>
        </p:sp>
        <p:sp>
          <p:nvSpPr>
            <p:cNvPr id="122897" name="AutoShape 17"/>
            <p:cNvSpPr>
              <a:spLocks noChangeArrowheads="1"/>
            </p:cNvSpPr>
            <p:nvPr/>
          </p:nvSpPr>
          <p:spPr bwMode="auto">
            <a:xfrm>
              <a:off x="3552" y="2160"/>
              <a:ext cx="91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Management</a:t>
              </a:r>
            </a:p>
          </p:txBody>
        </p:sp>
        <p:sp>
          <p:nvSpPr>
            <p:cNvPr id="122898" name="AutoShape 18"/>
            <p:cNvSpPr>
              <a:spLocks noChangeArrowheads="1"/>
            </p:cNvSpPr>
            <p:nvPr/>
          </p:nvSpPr>
          <p:spPr bwMode="auto">
            <a:xfrm>
              <a:off x="3552" y="2928"/>
              <a:ext cx="912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Product 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selection</a:t>
              </a:r>
            </a:p>
          </p:txBody>
        </p:sp>
        <p:sp>
          <p:nvSpPr>
            <p:cNvPr id="122899" name="AutoShape 19"/>
            <p:cNvSpPr>
              <a:spLocks noChangeArrowheads="1"/>
            </p:cNvSpPr>
            <p:nvPr/>
          </p:nvSpPr>
          <p:spPr bwMode="auto">
            <a:xfrm>
              <a:off x="4512" y="2160"/>
              <a:ext cx="960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Standards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implementation</a:t>
              </a:r>
            </a:p>
          </p:txBody>
        </p:sp>
        <p:sp>
          <p:nvSpPr>
            <p:cNvPr id="122900" name="AutoShape 20"/>
            <p:cNvSpPr>
              <a:spLocks noChangeArrowheads="1"/>
            </p:cNvSpPr>
            <p:nvPr/>
          </p:nvSpPr>
          <p:spPr bwMode="auto">
            <a:xfrm>
              <a:off x="4512" y="2928"/>
              <a:ext cx="960" cy="720"/>
            </a:xfrm>
            <a:prstGeom prst="chevron">
              <a:avLst>
                <a:gd name="adj" fmla="val 0"/>
              </a:avLst>
            </a:prstGeom>
            <a:gradFill rotWithShape="1">
              <a:gsLst>
                <a:gs pos="0">
                  <a:srgbClr val="993300">
                    <a:alpha val="89999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2857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9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Architectural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Decisions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(state, flow,</a:t>
              </a:r>
            </a:p>
            <a:p>
              <a:pPr algn="ctr" fontAlgn="base"/>
              <a:r>
                <a:rPr lang="en-US" altLang="zh-CN" sz="1600" b="0">
                  <a:latin typeface="Arial" pitchFamily="34" charset="0"/>
                  <a:ea typeface="宋体" pitchFamily="2" charset="-122"/>
                </a:rPr>
                <a:t>Dependencies)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0" y="2448"/>
              <a:ext cx="80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>
                  <a:latin typeface="Arial" pitchFamily="34" charset="0"/>
                  <a:ea typeface="宋体" pitchFamily="2" charset="-122"/>
                </a:rPr>
                <a:t>Provider</a:t>
              </a:r>
            </a:p>
            <a:p>
              <a:pPr algn="ctr" fontAlgn="base"/>
              <a:r>
                <a:rPr lang="en-US" altLang="zh-CN">
                  <a:latin typeface="Arial" pitchFamily="34" charset="0"/>
                  <a:ea typeface="宋体" pitchFamily="2" charset="-122"/>
                </a:rPr>
                <a:t>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156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1EF1F-E474-4C0A-A5DE-DE2794860420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SOA Design Principles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Service categorization and aggregation</a:t>
            </a:r>
          </a:p>
          <a:p>
            <a:endParaRPr lang="en-US" altLang="zh-CN"/>
          </a:p>
          <a:p>
            <a:r>
              <a:rPr lang="en-US" altLang="zh-CN"/>
              <a:t>Policies and aspects</a:t>
            </a:r>
          </a:p>
          <a:p>
            <a:endParaRPr lang="en-US" altLang="zh-CN"/>
          </a:p>
          <a:p>
            <a:r>
              <a:rPr lang="en-US" altLang="zh-CN"/>
              <a:t>Process: meet-in-the-middle </a:t>
            </a:r>
          </a:p>
          <a:p>
            <a:endParaRPr lang="en-US" altLang="zh-CN"/>
          </a:p>
          <a:p>
            <a:r>
              <a:rPr lang="en-US" altLang="zh-CN"/>
              <a:t>Broking </a:t>
            </a:r>
          </a:p>
        </p:txBody>
      </p:sp>
    </p:spTree>
    <p:extLst>
      <p:ext uri="{BB962C8B-B14F-4D97-AF65-F5344CB8AC3E}">
        <p14:creationId xmlns:p14="http://schemas.microsoft.com/office/powerpoint/2010/main" val="13734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4D93-55F5-49CC-891F-1A32C055971D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124930" name="AutoShape 2"/>
          <p:cNvSpPr>
            <a:spLocks noChangeArrowheads="1"/>
          </p:cNvSpPr>
          <p:nvPr/>
        </p:nvSpPr>
        <p:spPr bwMode="auto">
          <a:xfrm>
            <a:off x="4724400" y="4757192"/>
            <a:ext cx="1066800" cy="5334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1" name="AutoShape 3"/>
          <p:cNvSpPr>
            <a:spLocks noChangeArrowheads="1"/>
          </p:cNvSpPr>
          <p:nvPr/>
        </p:nvSpPr>
        <p:spPr bwMode="auto">
          <a:xfrm>
            <a:off x="6019800" y="1905000"/>
            <a:ext cx="2590800" cy="4648200"/>
          </a:xfrm>
          <a:prstGeom prst="curvedLeftArrow">
            <a:avLst>
              <a:gd name="adj1" fmla="val 7858"/>
              <a:gd name="adj2" fmla="val 43740"/>
              <a:gd name="adj3" fmla="val 17815"/>
            </a:avLst>
          </a:prstGeom>
          <a:solidFill>
            <a:srgbClr val="E1FF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 flipH="1" flipV="1">
            <a:off x="1981200" y="1556792"/>
            <a:ext cx="2590800" cy="4648200"/>
          </a:xfrm>
          <a:prstGeom prst="curvedLeftArrow">
            <a:avLst>
              <a:gd name="adj1" fmla="val 7858"/>
              <a:gd name="adj2" fmla="val 43740"/>
              <a:gd name="adj3" fmla="val 17815"/>
            </a:avLst>
          </a:prstGeom>
          <a:solidFill>
            <a:srgbClr val="E1FFC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Service-Oriented Modeling &amp; Analysis: </a:t>
            </a:r>
            <a:r>
              <a:rPr lang="en-US" altLang="zh-CN" dirty="0" smtClean="0"/>
              <a:t>Method </a:t>
            </a:r>
            <a:r>
              <a:rPr lang="en-US" altLang="zh-CN" dirty="0"/>
              <a:t>&amp; Process</a:t>
            </a:r>
            <a:endParaRPr lang="en-US" altLang="zh-CN" sz="3600" dirty="0"/>
          </a:p>
        </p:txBody>
      </p:sp>
      <p:sp>
        <p:nvSpPr>
          <p:cNvPr id="124934" name="AutoShape 6"/>
          <p:cNvSpPr>
            <a:spLocks noChangeArrowheads="1"/>
          </p:cNvSpPr>
          <p:nvPr/>
        </p:nvSpPr>
        <p:spPr bwMode="auto">
          <a:xfrm>
            <a:off x="1676400" y="1937792"/>
            <a:ext cx="2209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Domain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Decomposition</a:t>
            </a: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4038600" y="1937792"/>
            <a:ext cx="23622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Goal-Service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Modeling</a:t>
            </a: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6553200" y="1937792"/>
            <a:ext cx="22860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Existing System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Analysis</a:t>
            </a:r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1524000" y="30807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>
                  <a:alpha val="89999"/>
                </a:srgbClr>
              </a:gs>
              <a:gs pos="50000">
                <a:schemeClr val="bg1"/>
              </a:gs>
              <a:gs pos="100000">
                <a:srgbClr val="FFFF66">
                  <a:alpha val="89999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Component Flow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1447800" y="42999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>
                  <a:alpha val="89999"/>
                </a:srgbClr>
              </a:gs>
              <a:gs pos="50000">
                <a:schemeClr val="bg1"/>
              </a:gs>
              <a:gs pos="100000">
                <a:srgbClr val="FFFF66">
                  <a:alpha val="89999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Information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3200400" y="33855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Subsystem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Analysis</a:t>
            </a: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3200400" y="41475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Component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6858000" y="30807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>
                  <a:alpha val="89999"/>
                </a:srgbClr>
              </a:gs>
              <a:gs pos="50000">
                <a:srgbClr val="FFFFFF"/>
              </a:gs>
              <a:gs pos="100000">
                <a:srgbClr val="FFFF66">
                  <a:alpha val="89999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Service Flow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42" name="AutoShape 14"/>
          <p:cNvSpPr>
            <a:spLocks noChangeArrowheads="1"/>
          </p:cNvSpPr>
          <p:nvPr/>
        </p:nvSpPr>
        <p:spPr bwMode="auto">
          <a:xfrm>
            <a:off x="6858000" y="42999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>
                  <a:alpha val="89999"/>
                </a:srgbClr>
              </a:gs>
              <a:gs pos="50000">
                <a:srgbClr val="FFFFFF"/>
              </a:gs>
              <a:gs pos="100000">
                <a:srgbClr val="FFFF66">
                  <a:alpha val="89999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Message &amp; event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43" name="AutoShape 15"/>
          <p:cNvSpPr>
            <a:spLocks noChangeArrowheads="1"/>
          </p:cNvSpPr>
          <p:nvPr/>
        </p:nvSpPr>
        <p:spPr bwMode="auto">
          <a:xfrm>
            <a:off x="2590800" y="5290592"/>
            <a:ext cx="48006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CC">
                  <a:alpha val="80000"/>
                </a:srgbClr>
              </a:gs>
              <a:gs pos="100000">
                <a:srgbClr val="FF66CC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Service realization decisions</a:t>
            </a:r>
          </a:p>
        </p:txBody>
      </p:sp>
      <p:sp>
        <p:nvSpPr>
          <p:cNvPr id="124944" name="AutoShape 16"/>
          <p:cNvSpPr>
            <a:spLocks noChangeArrowheads="1"/>
          </p:cNvSpPr>
          <p:nvPr/>
        </p:nvSpPr>
        <p:spPr bwMode="auto">
          <a:xfrm>
            <a:off x="1447800" y="5671592"/>
            <a:ext cx="19812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Service allocation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to components</a:t>
            </a:r>
          </a:p>
        </p:txBody>
      </p:sp>
      <p:sp>
        <p:nvSpPr>
          <p:cNvPr id="124945" name="AutoShape 17"/>
          <p:cNvSpPr>
            <a:spLocks noChangeArrowheads="1"/>
          </p:cNvSpPr>
          <p:nvPr/>
        </p:nvSpPr>
        <p:spPr bwMode="auto">
          <a:xfrm>
            <a:off x="6553200" y="5671592"/>
            <a:ext cx="2286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FF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Component layer</a:t>
            </a:r>
          </a:p>
        </p:txBody>
      </p:sp>
      <p:sp>
        <p:nvSpPr>
          <p:cNvPr id="124946" name="AutoShape 18"/>
          <p:cNvSpPr>
            <a:spLocks noChangeArrowheads="1"/>
          </p:cNvSpPr>
          <p:nvPr/>
        </p:nvSpPr>
        <p:spPr bwMode="auto">
          <a:xfrm>
            <a:off x="4724400" y="2852192"/>
            <a:ext cx="10668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104775" y="2126705"/>
            <a:ext cx="14668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Identification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69850" y="3766592"/>
            <a:ext cx="1479550" cy="3667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76200" y="5304880"/>
            <a:ext cx="1314450" cy="366712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Realization</a:t>
            </a:r>
          </a:p>
        </p:txBody>
      </p:sp>
      <p:sp>
        <p:nvSpPr>
          <p:cNvPr id="124950" name="AutoShape 22"/>
          <p:cNvSpPr>
            <a:spLocks noChangeArrowheads="1"/>
          </p:cNvSpPr>
          <p:nvPr/>
        </p:nvSpPr>
        <p:spPr bwMode="auto">
          <a:xfrm>
            <a:off x="5334000" y="3385592"/>
            <a:ext cx="16764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Service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val="403338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10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10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10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10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10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1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10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nimBg="1"/>
      <p:bldP spid="124931" grpId="0" animBg="1"/>
      <p:bldP spid="124932" grpId="0" animBg="1"/>
      <p:bldP spid="124934" grpId="0" animBg="1"/>
      <p:bldP spid="124935" grpId="0" animBg="1"/>
      <p:bldP spid="124936" grpId="0" animBg="1"/>
      <p:bldP spid="124937" grpId="0" animBg="1"/>
      <p:bldP spid="124938" grpId="0" animBg="1"/>
      <p:bldP spid="124939" grpId="0" animBg="1"/>
      <p:bldP spid="124940" grpId="0" animBg="1"/>
      <p:bldP spid="124941" grpId="0" animBg="1"/>
      <p:bldP spid="124942" grpId="0" animBg="1"/>
      <p:bldP spid="124943" grpId="0" animBg="1"/>
      <p:bldP spid="124944" grpId="0" animBg="1"/>
      <p:bldP spid="124945" grpId="0" animBg="1"/>
      <p:bldP spid="124946" grpId="0" animBg="1"/>
      <p:bldP spid="124947" grpId="0" animBg="1"/>
      <p:bldP spid="124948" grpId="0" animBg="1"/>
      <p:bldP spid="124949" grpId="0" animBg="1"/>
      <p:bldP spid="12495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027730" y="6523466"/>
            <a:ext cx="1008112" cy="312231"/>
          </a:xfrm>
        </p:spPr>
        <p:txBody>
          <a:bodyPr/>
          <a:lstStyle/>
          <a:p>
            <a:fld id="{D074B44D-FAFF-4747-9DF9-C392893E8EFF}" type="slidenum">
              <a:rPr lang="en-US" altLang="zh-CN"/>
              <a:pPr/>
              <a:t>37</a:t>
            </a:fld>
            <a:endParaRPr lang="en-US" altLang="zh-CN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Identification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Identifies services through</a:t>
            </a:r>
          </a:p>
          <a:p>
            <a:pPr lvl="1"/>
            <a:r>
              <a:rPr lang="en-US" altLang="zh-CN" sz="2400" dirty="0"/>
              <a:t>Domain decomposition (Top down analysis)</a:t>
            </a:r>
          </a:p>
          <a:p>
            <a:pPr lvl="1"/>
            <a:r>
              <a:rPr lang="en-US" altLang="zh-CN" sz="2400" dirty="0"/>
              <a:t>Existing system analysis (Bottom up analysis)</a:t>
            </a:r>
          </a:p>
          <a:p>
            <a:pPr lvl="1"/>
            <a:r>
              <a:rPr lang="en-US" altLang="zh-CN" sz="2400" dirty="0"/>
              <a:t>Goal service modeling </a:t>
            </a:r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7543800" y="5153918"/>
            <a:ext cx="1479550" cy="1128712"/>
            <a:chOff x="3696" y="2352"/>
            <a:chExt cx="932" cy="711"/>
          </a:xfrm>
        </p:grpSpPr>
        <p:sp>
          <p:nvSpPr>
            <p:cNvPr id="126981" name="Text Box 5"/>
            <p:cNvSpPr txBox="1">
              <a:spLocks noChangeArrowheads="1"/>
            </p:cNvSpPr>
            <p:nvPr/>
          </p:nvSpPr>
          <p:spPr bwMode="auto">
            <a:xfrm>
              <a:off x="3696" y="2352"/>
              <a:ext cx="92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26982" name="Text Box 6"/>
            <p:cNvSpPr txBox="1">
              <a:spLocks noChangeArrowheads="1"/>
            </p:cNvSpPr>
            <p:nvPr/>
          </p:nvSpPr>
          <p:spPr bwMode="auto">
            <a:xfrm>
              <a:off x="3696" y="2592"/>
              <a:ext cx="932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6983" name="Text Box 7"/>
            <p:cNvSpPr txBox="1">
              <a:spLocks noChangeArrowheads="1"/>
            </p:cNvSpPr>
            <p:nvPr/>
          </p:nvSpPr>
          <p:spPr bwMode="auto">
            <a:xfrm>
              <a:off x="3696" y="2832"/>
              <a:ext cx="912" cy="2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</p:grpSp>
      <p:sp>
        <p:nvSpPr>
          <p:cNvPr id="126984" name="AutoShape 8"/>
          <p:cNvSpPr>
            <a:spLocks noChangeArrowheads="1"/>
          </p:cNvSpPr>
          <p:nvPr/>
        </p:nvSpPr>
        <p:spPr bwMode="auto">
          <a:xfrm>
            <a:off x="381000" y="3844230"/>
            <a:ext cx="1905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Domain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Decomposition</a:t>
            </a:r>
          </a:p>
        </p:txBody>
      </p:sp>
      <p:sp>
        <p:nvSpPr>
          <p:cNvPr id="126985" name="AutoShape 9"/>
          <p:cNvSpPr>
            <a:spLocks noChangeArrowheads="1"/>
          </p:cNvSpPr>
          <p:nvPr/>
        </p:nvSpPr>
        <p:spPr bwMode="auto">
          <a:xfrm>
            <a:off x="2819400" y="3844230"/>
            <a:ext cx="1905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Goal-Service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Modeling</a:t>
            </a:r>
          </a:p>
        </p:txBody>
      </p:sp>
      <p:sp>
        <p:nvSpPr>
          <p:cNvPr id="126986" name="AutoShape 10"/>
          <p:cNvSpPr>
            <a:spLocks noChangeArrowheads="1"/>
          </p:cNvSpPr>
          <p:nvPr/>
        </p:nvSpPr>
        <p:spPr bwMode="auto">
          <a:xfrm>
            <a:off x="5257800" y="3844230"/>
            <a:ext cx="1905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50000">
                <a:schemeClr val="accent1">
                  <a:alpha val="89999"/>
                </a:schemeClr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Existing System 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Analysis</a:t>
            </a:r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>
            <a:off x="2590800" y="5215830"/>
            <a:ext cx="2362200" cy="838200"/>
          </a:xfrm>
          <a:prstGeom prst="flowChartMagneticDisk">
            <a:avLst/>
          </a:prstGeom>
          <a:solidFill>
            <a:srgbClr val="006600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/>
            <a:r>
              <a:rPr lang="en-US" altLang="zh-CN">
                <a:solidFill>
                  <a:schemeClr val="bg1"/>
                </a:solidFill>
                <a:latin typeface="Arial" pitchFamily="34" charset="0"/>
                <a:ea typeface="宋体" pitchFamily="2" charset="-122"/>
              </a:rPr>
              <a:t>Service Repository</a:t>
            </a: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1371600" y="331083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93663" y="3140968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Top-Down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Analysis</a:t>
            </a:r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 flipH="1" flipV="1">
            <a:off x="2286000" y="422523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 flipV="1">
            <a:off x="4724400" y="422523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2" name="Line 16"/>
          <p:cNvSpPr>
            <a:spLocks noChangeShapeType="1"/>
          </p:cNvSpPr>
          <p:nvPr/>
        </p:nvSpPr>
        <p:spPr bwMode="auto">
          <a:xfrm>
            <a:off x="6362700" y="460623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6443663" y="4582418"/>
            <a:ext cx="127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Bottom-Up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Analysis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2768600" y="3158430"/>
            <a:ext cx="198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Align Service with</a:t>
            </a:r>
          </a:p>
          <a:p>
            <a:pPr algn="ctr" fontAlgn="base"/>
            <a:r>
              <a:rPr lang="en-US" altLang="zh-CN" b="0">
                <a:latin typeface="Arial" pitchFamily="34" charset="0"/>
                <a:ea typeface="宋体" pitchFamily="2" charset="-122"/>
              </a:rPr>
              <a:t>Business Goals</a:t>
            </a:r>
          </a:p>
        </p:txBody>
      </p:sp>
      <p:sp>
        <p:nvSpPr>
          <p:cNvPr id="126995" name="AutoShape 19"/>
          <p:cNvSpPr>
            <a:spLocks noChangeArrowheads="1"/>
          </p:cNvSpPr>
          <p:nvPr/>
        </p:nvSpPr>
        <p:spPr bwMode="auto">
          <a:xfrm>
            <a:off x="3505200" y="4606230"/>
            <a:ext cx="485775" cy="609600"/>
          </a:xfrm>
          <a:prstGeom prst="downArrow">
            <a:avLst>
              <a:gd name="adj1" fmla="val 50000"/>
              <a:gd name="adj2" fmla="val 31373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6" name="AutoShape 20"/>
          <p:cNvSpPr>
            <a:spLocks noChangeArrowheads="1"/>
          </p:cNvSpPr>
          <p:nvPr/>
        </p:nvSpPr>
        <p:spPr bwMode="auto">
          <a:xfrm rot="-2781145">
            <a:off x="1939925" y="4391918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7" name="AutoShape 21"/>
          <p:cNvSpPr>
            <a:spLocks noChangeArrowheads="1"/>
          </p:cNvSpPr>
          <p:nvPr/>
        </p:nvSpPr>
        <p:spPr bwMode="auto">
          <a:xfrm rot="2781145" flipH="1">
            <a:off x="5257800" y="445383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98" name="Oval 22"/>
          <p:cNvSpPr>
            <a:spLocks noChangeArrowheads="1"/>
          </p:cNvSpPr>
          <p:nvPr/>
        </p:nvSpPr>
        <p:spPr bwMode="auto">
          <a:xfrm>
            <a:off x="7391400" y="4987230"/>
            <a:ext cx="1752600" cy="6096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13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2021-4343-4440-961F-8F43EF685225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E084-05AE-46B5-AA70-B7F97ACAD2EC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Identification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Top-down </a:t>
            </a:r>
          </a:p>
          <a:p>
            <a:pPr lvl="1"/>
            <a:r>
              <a:rPr lang="en-US" altLang="zh-CN" sz="2000"/>
              <a:t>Blueprint of business use cases provides the specification for business services</a:t>
            </a:r>
          </a:p>
          <a:p>
            <a:pPr lvl="1"/>
            <a:r>
              <a:rPr lang="en-US" altLang="zh-CN" sz="2000"/>
              <a:t>Domain decomposition: decompose of the business domain into its functional areas and subsystems</a:t>
            </a:r>
          </a:p>
          <a:p>
            <a:pPr lvl="2"/>
            <a:r>
              <a:rPr lang="en-US" altLang="zh-CN" sz="1800"/>
              <a:t>Flow or process decomposition into processes, sub-processes, and high-level business use cases</a:t>
            </a:r>
          </a:p>
          <a:p>
            <a:pPr lvl="2"/>
            <a:r>
              <a:rPr lang="en-US" altLang="zh-CN" sz="1800"/>
              <a:t>Use cases are good candidates for business services</a:t>
            </a:r>
          </a:p>
          <a:p>
            <a:pPr lvl="3"/>
            <a:r>
              <a:rPr lang="en-US" altLang="zh-CN" sz="1600"/>
              <a:t>Exposed at the edge of the enterprise</a:t>
            </a:r>
          </a:p>
          <a:p>
            <a:pPr lvl="3"/>
            <a:r>
              <a:rPr lang="en-US" altLang="zh-CN" sz="1600"/>
              <a:t>Within the boundaries of the enterprise across lines of business</a:t>
            </a:r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5491163" y="5105400"/>
            <a:ext cx="3652837" cy="1752600"/>
            <a:chOff x="-78" y="1056"/>
            <a:chExt cx="5646" cy="3072"/>
          </a:xfrm>
        </p:grpSpPr>
        <p:sp>
          <p:nvSpPr>
            <p:cNvPr id="128005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006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007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008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28009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28010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28011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12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13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28014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15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16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17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28018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28019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28020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021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28022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28023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28024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28025" name="Oval 25"/>
          <p:cNvSpPr>
            <a:spLocks noChangeArrowheads="1"/>
          </p:cNvSpPr>
          <p:nvPr/>
        </p:nvSpPr>
        <p:spPr bwMode="auto">
          <a:xfrm>
            <a:off x="6019800" y="5181600"/>
            <a:ext cx="12954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74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2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5691-CDA3-4C0F-BBBC-DAA2884E40BF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5695-A21A-4682-81A0-408C3BB1989A}" type="slidenum">
              <a:rPr lang="en-US" altLang="zh-CN"/>
              <a:pPr/>
              <a:t>39</a:t>
            </a:fld>
            <a:endParaRPr lang="en-US" altLang="zh-CN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Identification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Bottom-up</a:t>
            </a:r>
          </a:p>
          <a:p>
            <a:pPr lvl="1"/>
            <a:r>
              <a:rPr lang="en-US" altLang="zh-CN" sz="2000"/>
              <a:t>Process or existing system analysis</a:t>
            </a:r>
          </a:p>
          <a:p>
            <a:pPr lvl="1"/>
            <a:r>
              <a:rPr lang="en-US" altLang="zh-CN" sz="2000"/>
              <a:t>Existing systems are analyzed and selected as viable candidates for providing lower cost solutions to the implementation of underlying service functionality that supports the business process</a:t>
            </a:r>
          </a:p>
          <a:p>
            <a:pPr lvl="1"/>
            <a:r>
              <a:rPr lang="en-US" altLang="zh-CN" sz="2000"/>
              <a:t>Analyze and leverage API’s, transactions, and modules from legacy and packaged applications. </a:t>
            </a:r>
          </a:p>
          <a:p>
            <a:pPr lvl="1"/>
            <a:r>
              <a:rPr lang="en-US" altLang="zh-CN" sz="2000"/>
              <a:t>Componentization of the legacy systems is needed to re-modularize the existing assets for supporting service functionality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5414963" y="5105400"/>
            <a:ext cx="3652837" cy="1752600"/>
            <a:chOff x="-78" y="1056"/>
            <a:chExt cx="5646" cy="3072"/>
          </a:xfrm>
        </p:grpSpPr>
        <p:sp>
          <p:nvSpPr>
            <p:cNvPr id="130053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54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55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56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0057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0058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0059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60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61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0062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63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64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65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30066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0067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0068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069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0070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0071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0072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0073" name="Oval 25"/>
          <p:cNvSpPr>
            <a:spLocks noChangeArrowheads="1"/>
          </p:cNvSpPr>
          <p:nvPr/>
        </p:nvSpPr>
        <p:spPr bwMode="auto">
          <a:xfrm>
            <a:off x="7848600" y="5181600"/>
            <a:ext cx="12954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3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business drivers for a new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As a result, business organizations are evolving 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from the vertical, isolated business divisions of the 1980’s and earlier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to the horizontal business-process-focused structures of the 1980’s and 1990’s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towards the new ecosystem business paradigm. Business services now need to be componentized and distributed. </a:t>
            </a:r>
          </a:p>
          <a:p>
            <a:pPr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There is a focus on the extended supply chain, enabling customer and partner access to business services.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68770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48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9E9DB-A0A1-4514-8E7F-C626C3BC2E4D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05F2-5274-4F39-9491-762CD9635AC5}" type="slidenum">
              <a:rPr lang="en-US" altLang="zh-CN"/>
              <a:pPr/>
              <a:t>40</a:t>
            </a:fld>
            <a:endParaRPr lang="en-US" altLang="zh-CN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Identification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Middle-Out </a:t>
            </a:r>
          </a:p>
          <a:p>
            <a:pPr lvl="1"/>
            <a:r>
              <a:rPr lang="en-US" altLang="zh-CN"/>
              <a:t>Goal-service modeling </a:t>
            </a:r>
          </a:p>
          <a:p>
            <a:pPr lvl="2"/>
            <a:r>
              <a:rPr lang="en-US" altLang="zh-CN"/>
              <a:t>Identify Goals and Sub-Goals</a:t>
            </a:r>
          </a:p>
          <a:p>
            <a:pPr lvl="2"/>
            <a:r>
              <a:rPr lang="en-US" altLang="zh-CN"/>
              <a:t>Identify Services for Sub-goals</a:t>
            </a:r>
          </a:p>
          <a:p>
            <a:pPr lvl="2"/>
            <a:r>
              <a:rPr lang="en-US" altLang="zh-CN"/>
              <a:t>Identify key performance indicators &amp; metrics for sub-goals and services </a:t>
            </a:r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5410200" y="5105400"/>
            <a:ext cx="3652838" cy="1752600"/>
            <a:chOff x="-78" y="1056"/>
            <a:chExt cx="5646" cy="3072"/>
          </a:xfrm>
        </p:grpSpPr>
        <p:sp>
          <p:nvSpPr>
            <p:cNvPr id="131077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078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079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080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1081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1082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1083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84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85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1086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87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88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89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31090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1091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1092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093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1094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1095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1096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1097" name="Oval 25"/>
          <p:cNvSpPr>
            <a:spLocks noChangeArrowheads="1"/>
          </p:cNvSpPr>
          <p:nvPr/>
        </p:nvSpPr>
        <p:spPr bwMode="auto">
          <a:xfrm>
            <a:off x="6934200" y="5181600"/>
            <a:ext cx="12954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05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CE9A-D6B1-4A4A-90C9-B041F2D358C1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0193-5CB7-45C3-9B93-9E41547DD728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Specification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Service categorization</a:t>
            </a:r>
          </a:p>
          <a:p>
            <a:r>
              <a:rPr lang="en-US" altLang="zh-CN"/>
              <a:t>Service flow specification </a:t>
            </a:r>
          </a:p>
          <a:p>
            <a:r>
              <a:rPr lang="en-US" altLang="zh-CN"/>
              <a:t>Message and events specification</a:t>
            </a:r>
          </a:p>
          <a:p>
            <a:r>
              <a:rPr lang="en-US" altLang="zh-CN"/>
              <a:t>Subsystem analysis</a:t>
            </a:r>
          </a:p>
          <a:p>
            <a:r>
              <a:rPr lang="en-US" altLang="zh-CN"/>
              <a:t>Component specification 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7543800" y="5576888"/>
            <a:ext cx="1479550" cy="1128712"/>
            <a:chOff x="3696" y="2352"/>
            <a:chExt cx="932" cy="711"/>
          </a:xfrm>
        </p:grpSpPr>
        <p:sp>
          <p:nvSpPr>
            <p:cNvPr id="132101" name="Text Box 5"/>
            <p:cNvSpPr txBox="1">
              <a:spLocks noChangeArrowheads="1"/>
            </p:cNvSpPr>
            <p:nvPr/>
          </p:nvSpPr>
          <p:spPr bwMode="auto">
            <a:xfrm>
              <a:off x="3696" y="2352"/>
              <a:ext cx="92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2102" name="Text Box 6"/>
            <p:cNvSpPr txBox="1">
              <a:spLocks noChangeArrowheads="1"/>
            </p:cNvSpPr>
            <p:nvPr/>
          </p:nvSpPr>
          <p:spPr bwMode="auto">
            <a:xfrm>
              <a:off x="3696" y="2592"/>
              <a:ext cx="932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2103" name="Text Box 7"/>
            <p:cNvSpPr txBox="1">
              <a:spLocks noChangeArrowheads="1"/>
            </p:cNvSpPr>
            <p:nvPr/>
          </p:nvSpPr>
          <p:spPr bwMode="auto">
            <a:xfrm>
              <a:off x="3696" y="2832"/>
              <a:ext cx="912" cy="2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</p:grp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7391400" y="5867400"/>
            <a:ext cx="1752600" cy="6096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09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654CE-A082-4D31-A8D0-4B31E1DFFCED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B09B-8FFB-4231-9E3F-345EB00B5F16}" type="slidenum">
              <a:rPr lang="en-US" altLang="zh-CN"/>
              <a:pPr/>
              <a:t>42</a:t>
            </a:fld>
            <a:endParaRPr lang="en-US" altLang="zh-CN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Specification</a:t>
            </a:r>
            <a:endParaRPr lang="en-US" altLang="zh-CN" sz="3600"/>
          </a:p>
        </p:txBody>
      </p:sp>
      <p:grpSp>
        <p:nvGrpSpPr>
          <p:cNvPr id="133123" name="Group 3"/>
          <p:cNvGrpSpPr>
            <a:grpSpLocks/>
          </p:cNvGrpSpPr>
          <p:nvPr/>
        </p:nvGrpSpPr>
        <p:grpSpPr bwMode="auto">
          <a:xfrm>
            <a:off x="5334000" y="5029200"/>
            <a:ext cx="3652838" cy="1752600"/>
            <a:chOff x="-78" y="1056"/>
            <a:chExt cx="5646" cy="3072"/>
          </a:xfrm>
        </p:grpSpPr>
        <p:sp>
          <p:nvSpPr>
            <p:cNvPr id="133124" name="AutoShape 4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25" name="AutoShape 5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26" name="AutoShape 6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27" name="AutoShape 7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3128" name="AutoShape 8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3129" name="AutoShape 9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3130" name="AutoShape 10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31" name="AutoShape 11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32" name="AutoShape 12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3133" name="AutoShape 13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34" name="AutoShape 14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35" name="AutoShape 15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36" name="AutoShape 16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decisCions</a:t>
              </a:r>
            </a:p>
          </p:txBody>
        </p:sp>
        <p:sp>
          <p:nvSpPr>
            <p:cNvPr id="133137" name="AutoShape 17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3138" name="AutoShape 18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3139" name="AutoShape 19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140" name="Text Box 20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3141" name="Text Box 21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3142" name="Text Box 22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3143" name="AutoShape 23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3144" name="Oval 24"/>
          <p:cNvSpPr>
            <a:spLocks noChangeArrowheads="1"/>
          </p:cNvSpPr>
          <p:nvPr/>
        </p:nvSpPr>
        <p:spPr bwMode="auto">
          <a:xfrm>
            <a:off x="7467600" y="5562600"/>
            <a:ext cx="1600200" cy="7620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45" name="Rectangle 2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Service Classification or Categorization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Classify services into a service hierarchy, reflecting the composite or fractal nature of services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Services can and should be composed of finer-grained components and services. 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Classification helps determine composition and layering, as well as coordinates building of interdependent services based on the hierarchy. 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Alleviate the service proliferation syndrome </a:t>
            </a:r>
          </a:p>
        </p:txBody>
      </p:sp>
    </p:spTree>
    <p:extLst>
      <p:ext uri="{BB962C8B-B14F-4D97-AF65-F5344CB8AC3E}">
        <p14:creationId xmlns:p14="http://schemas.microsoft.com/office/powerpoint/2010/main" val="206306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2A42-3B29-48D5-9D48-FD0A04770A40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7FA0-945E-42A8-A32F-58102EED0021}" type="slidenum">
              <a:rPr lang="en-US" altLang="zh-CN"/>
              <a:pPr/>
              <a:t>43</a:t>
            </a:fld>
            <a:endParaRPr lang="en-US" altLang="zh-CN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Specification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/>
              <a:t>Subsystem Analysis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Specify the interdependencies and flow between the subsystems.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Identify the exposed services on the subsystem interface based on use cases identified during domain decomposition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Create subsystem internal design models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Identify the implementation construct of large-grained components realizing the services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5410200" y="5105400"/>
            <a:ext cx="3652838" cy="1752600"/>
            <a:chOff x="-78" y="1056"/>
            <a:chExt cx="5646" cy="3072"/>
          </a:xfrm>
        </p:grpSpPr>
        <p:sp>
          <p:nvSpPr>
            <p:cNvPr id="135173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4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5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76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5177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5178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5179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80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81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5182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83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84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85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decisCions</a:t>
              </a:r>
            </a:p>
          </p:txBody>
        </p:sp>
        <p:sp>
          <p:nvSpPr>
            <p:cNvPr id="135186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5187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5188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189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5190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5191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5192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5193" name="Oval 25"/>
          <p:cNvSpPr>
            <a:spLocks noChangeArrowheads="1"/>
          </p:cNvSpPr>
          <p:nvPr/>
        </p:nvSpPr>
        <p:spPr bwMode="auto">
          <a:xfrm>
            <a:off x="5867400" y="5715000"/>
            <a:ext cx="1752600" cy="6096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31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1BF3-64D6-4936-B523-2036E95D2041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43536-E53F-4FFA-9F3A-A3165CFD8D81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Specification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/>
              <a:t>Component Specification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Specify the details of the component that implement the services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Data 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Rules 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Services 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Configurable profile </a:t>
            </a:r>
          </a:p>
          <a:p>
            <a:pPr lvl="2">
              <a:lnSpc>
                <a:spcPct val="90000"/>
              </a:lnSpc>
            </a:pPr>
            <a:r>
              <a:rPr lang="en-US" altLang="zh-CN" sz="2000"/>
              <a:t>Variations </a:t>
            </a:r>
          </a:p>
          <a:p>
            <a:pPr lvl="1">
              <a:lnSpc>
                <a:spcPct val="90000"/>
              </a:lnSpc>
            </a:pPr>
            <a:r>
              <a:rPr lang="en-US" altLang="zh-CN" sz="2400"/>
              <a:t>Specify and manage the messaging and events 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5410200" y="5105400"/>
            <a:ext cx="3652838" cy="1752600"/>
            <a:chOff x="-78" y="1056"/>
            <a:chExt cx="5646" cy="3072"/>
          </a:xfrm>
        </p:grpSpPr>
        <p:sp>
          <p:nvSpPr>
            <p:cNvPr id="137221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24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7225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7226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7227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28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29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7230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31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32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33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37234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7235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7236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237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7238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7239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7240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7241" name="Oval 25"/>
          <p:cNvSpPr>
            <a:spLocks noChangeArrowheads="1"/>
          </p:cNvSpPr>
          <p:nvPr/>
        </p:nvSpPr>
        <p:spPr bwMode="auto">
          <a:xfrm>
            <a:off x="5867400" y="5715000"/>
            <a:ext cx="1752600" cy="6096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07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F8D5-7118-4884-91B7-076F34D167FF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178A-BFCC-47FC-A6BE-EC4994146F25}" type="slidenum">
              <a:rPr lang="en-US" altLang="zh-CN"/>
              <a:pPr/>
              <a:t>45</a:t>
            </a:fld>
            <a:endParaRPr lang="en-US" altLang="zh-CN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Realization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Decision making of service realization approach</a:t>
            </a:r>
          </a:p>
          <a:p>
            <a:r>
              <a:rPr lang="en-US" altLang="zh-CN"/>
              <a:t>Allocation services to components</a:t>
            </a:r>
          </a:p>
          <a:p>
            <a:r>
              <a:rPr lang="en-US" altLang="zh-CN"/>
              <a:t>Allocation components to SOA layers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7543800" y="5576888"/>
            <a:ext cx="1479550" cy="1128712"/>
            <a:chOff x="3696" y="2352"/>
            <a:chExt cx="932" cy="711"/>
          </a:xfrm>
        </p:grpSpPr>
        <p:sp>
          <p:nvSpPr>
            <p:cNvPr id="138245" name="Text Box 5"/>
            <p:cNvSpPr txBox="1">
              <a:spLocks noChangeArrowheads="1"/>
            </p:cNvSpPr>
            <p:nvPr/>
          </p:nvSpPr>
          <p:spPr bwMode="auto">
            <a:xfrm>
              <a:off x="3696" y="2352"/>
              <a:ext cx="92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3696" y="2592"/>
              <a:ext cx="932" cy="23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8247" name="Text Box 7"/>
            <p:cNvSpPr txBox="1">
              <a:spLocks noChangeArrowheads="1"/>
            </p:cNvSpPr>
            <p:nvPr/>
          </p:nvSpPr>
          <p:spPr bwMode="auto">
            <a:xfrm>
              <a:off x="3696" y="2832"/>
              <a:ext cx="912" cy="231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/>
              <a:r>
                <a:rPr lang="en-US" altLang="zh-CN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</p:grp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7391400" y="6248400"/>
            <a:ext cx="1752600" cy="6096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09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75BA-B957-4D73-8BB8-27776EC9049D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D14E-85FC-4FF4-AD28-B0D5DC8B04A2}" type="slidenum">
              <a:rPr lang="en-US" altLang="zh-CN"/>
              <a:pPr/>
              <a:t>46</a:t>
            </a:fld>
            <a:endParaRPr lang="en-US" altLang="zh-CN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Realization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/>
              <a:t>Service Allocation 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Assign the services to the subsystems that have been identified so far, which have enterprise components that realize their published functionality. </a:t>
            </a:r>
          </a:p>
          <a:p>
            <a:pPr lvl="1">
              <a:lnSpc>
                <a:spcPct val="90000"/>
              </a:lnSpc>
            </a:pPr>
            <a:r>
              <a:rPr lang="en-US" altLang="zh-CN" sz="2000"/>
              <a:t>Assign the services and the components that realize them to the SOA layers. </a:t>
            </a:r>
          </a:p>
          <a:p>
            <a:pPr lvl="2">
              <a:lnSpc>
                <a:spcPct val="90000"/>
              </a:lnSpc>
            </a:pPr>
            <a:r>
              <a:rPr lang="en-US" altLang="zh-CN" sz="1800"/>
              <a:t>Documentation and resolution of key architectural decisions </a:t>
            </a:r>
          </a:p>
          <a:p>
            <a:pPr lvl="3">
              <a:lnSpc>
                <a:spcPct val="90000"/>
              </a:lnSpc>
            </a:pPr>
            <a:r>
              <a:rPr lang="en-US" altLang="zh-CN" sz="1600"/>
              <a:t>The application architecture</a:t>
            </a:r>
          </a:p>
          <a:p>
            <a:pPr lvl="3">
              <a:lnSpc>
                <a:spcPct val="90000"/>
              </a:lnSpc>
            </a:pPr>
            <a:r>
              <a:rPr lang="en-US" altLang="zh-CN" sz="1600"/>
              <a:t>The technical operational architecture</a:t>
            </a:r>
          </a:p>
          <a:p>
            <a:pPr lvl="3">
              <a:lnSpc>
                <a:spcPct val="90000"/>
              </a:lnSpc>
            </a:pPr>
            <a:r>
              <a:rPr lang="en-US" altLang="zh-CN" sz="1600"/>
              <a:t>Designed and used to support the SOA realization at runtime. </a:t>
            </a:r>
          </a:p>
          <a:p>
            <a:pPr>
              <a:lnSpc>
                <a:spcPct val="90000"/>
              </a:lnSpc>
            </a:pPr>
            <a:endParaRPr lang="en-US" altLang="zh-CN" sz="2400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5181600" y="4800600"/>
            <a:ext cx="3652838" cy="1752600"/>
            <a:chOff x="-78" y="1056"/>
            <a:chExt cx="5646" cy="3072"/>
          </a:xfrm>
        </p:grpSpPr>
        <p:sp>
          <p:nvSpPr>
            <p:cNvPr id="139269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0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1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72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39273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39274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9275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76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77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39278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79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80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81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39282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39283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39284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285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39286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39287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39288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39289" name="Oval 25"/>
          <p:cNvSpPr>
            <a:spLocks noChangeArrowheads="1"/>
          </p:cNvSpPr>
          <p:nvPr/>
        </p:nvSpPr>
        <p:spPr bwMode="auto">
          <a:xfrm>
            <a:off x="7696200" y="6172200"/>
            <a:ext cx="12954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9290" name="Oval 26"/>
          <p:cNvSpPr>
            <a:spLocks noChangeArrowheads="1"/>
          </p:cNvSpPr>
          <p:nvPr/>
        </p:nvSpPr>
        <p:spPr bwMode="auto">
          <a:xfrm>
            <a:off x="5562600" y="6172200"/>
            <a:ext cx="12954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72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9" grpId="0" animBg="1"/>
      <p:bldP spid="13929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FC0B-8949-47B1-972F-456B08A432B7}" type="datetime1">
              <a:rPr lang="zh-CN" altLang="en-US"/>
              <a:pPr/>
              <a:t>2013/10/15</a:t>
            </a:fld>
            <a:endParaRPr lang="en-US" altLang="zh-CN"/>
          </a:p>
        </p:txBody>
      </p:sp>
      <p:sp>
        <p:nvSpPr>
          <p:cNvPr id="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D18-D08B-4634-9E28-90EC45EDD4E7}" type="slidenum">
              <a:rPr lang="en-US" altLang="zh-CN"/>
              <a:pPr/>
              <a:t>47</a:t>
            </a:fld>
            <a:endParaRPr lang="en-US" altLang="zh-CN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Service Realization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Service Realization Decision</a:t>
            </a:r>
            <a:r>
              <a:rPr lang="en-US" altLang="zh-CN" sz="2000"/>
              <a:t> </a:t>
            </a:r>
          </a:p>
          <a:p>
            <a:pPr lvl="1"/>
            <a:r>
              <a:rPr lang="en-US" altLang="zh-CN" sz="2000"/>
              <a:t>Realize services and components, choose from realization alternatives</a:t>
            </a:r>
          </a:p>
          <a:p>
            <a:pPr lvl="2"/>
            <a:r>
              <a:rPr lang="en-US" altLang="zh-CN" sz="1800"/>
              <a:t>selected from existing library</a:t>
            </a:r>
          </a:p>
          <a:p>
            <a:pPr lvl="2"/>
            <a:r>
              <a:rPr lang="en-US" altLang="zh-CN" sz="1800"/>
              <a:t>custom built</a:t>
            </a:r>
          </a:p>
          <a:p>
            <a:pPr lvl="2"/>
            <a:r>
              <a:rPr lang="en-US" altLang="zh-CN" sz="1800"/>
              <a:t>Integration</a:t>
            </a:r>
          </a:p>
          <a:p>
            <a:pPr lvl="2"/>
            <a:r>
              <a:rPr lang="en-US" altLang="zh-CN" sz="1800"/>
              <a:t> transformation</a:t>
            </a:r>
          </a:p>
          <a:p>
            <a:pPr lvl="2"/>
            <a:r>
              <a:rPr lang="en-US" altLang="zh-CN" sz="1800"/>
              <a:t>subscription and outsourcing</a:t>
            </a:r>
          </a:p>
          <a:p>
            <a:pPr lvl="1"/>
            <a:r>
              <a:rPr lang="en-US" altLang="zh-CN" sz="2000"/>
              <a:t>Other realization decisions for services other than business functionality include: security, management and monitoring of services.</a:t>
            </a:r>
          </a:p>
          <a:p>
            <a:endParaRPr lang="en-US" altLang="zh-CN" sz="2400"/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5410200" y="5105400"/>
            <a:ext cx="3652838" cy="1752600"/>
            <a:chOff x="-78" y="1056"/>
            <a:chExt cx="5646" cy="3072"/>
          </a:xfrm>
        </p:grpSpPr>
        <p:sp>
          <p:nvSpPr>
            <p:cNvPr id="140293" name="AutoShape 5"/>
            <p:cNvSpPr>
              <a:spLocks noChangeArrowheads="1"/>
            </p:cNvSpPr>
            <p:nvPr/>
          </p:nvSpPr>
          <p:spPr bwMode="auto">
            <a:xfrm>
              <a:off x="2976" y="3072"/>
              <a:ext cx="672" cy="336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294" name="AutoShape 6"/>
            <p:cNvSpPr>
              <a:spLocks noChangeArrowheads="1"/>
            </p:cNvSpPr>
            <p:nvPr/>
          </p:nvSpPr>
          <p:spPr bwMode="auto">
            <a:xfrm>
              <a:off x="3792" y="1200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295" name="AutoShape 7"/>
            <p:cNvSpPr>
              <a:spLocks noChangeArrowheads="1"/>
            </p:cNvSpPr>
            <p:nvPr/>
          </p:nvSpPr>
          <p:spPr bwMode="auto">
            <a:xfrm flipH="1" flipV="1">
              <a:off x="1248" y="1056"/>
              <a:ext cx="1632" cy="2928"/>
            </a:xfrm>
            <a:prstGeom prst="curvedLeftArrow">
              <a:avLst>
                <a:gd name="adj1" fmla="val 7858"/>
                <a:gd name="adj2" fmla="val 43740"/>
                <a:gd name="adj3" fmla="val 17815"/>
              </a:avLst>
            </a:prstGeom>
            <a:solidFill>
              <a:srgbClr val="E1FFC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296" name="AutoShape 8"/>
            <p:cNvSpPr>
              <a:spLocks noChangeArrowheads="1"/>
            </p:cNvSpPr>
            <p:nvPr/>
          </p:nvSpPr>
          <p:spPr bwMode="auto">
            <a:xfrm>
              <a:off x="1056" y="1296"/>
              <a:ext cx="1392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Domain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Decomposition</a:t>
              </a:r>
            </a:p>
          </p:txBody>
        </p:sp>
        <p:sp>
          <p:nvSpPr>
            <p:cNvPr id="140297" name="AutoShape 9"/>
            <p:cNvSpPr>
              <a:spLocks noChangeArrowheads="1"/>
            </p:cNvSpPr>
            <p:nvPr/>
          </p:nvSpPr>
          <p:spPr bwMode="auto">
            <a:xfrm>
              <a:off x="2544" y="1296"/>
              <a:ext cx="1488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Goal-Service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Modeling</a:t>
              </a:r>
            </a:p>
          </p:txBody>
        </p:sp>
        <p:sp>
          <p:nvSpPr>
            <p:cNvPr id="140298" name="AutoShape 10"/>
            <p:cNvSpPr>
              <a:spLocks noChangeArrowheads="1"/>
            </p:cNvSpPr>
            <p:nvPr/>
          </p:nvSpPr>
          <p:spPr bwMode="auto">
            <a:xfrm>
              <a:off x="4128" y="1296"/>
              <a:ext cx="1440" cy="57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50000">
                  <a:schemeClr val="accent1">
                    <a:alpha val="89999"/>
                  </a:schemeClr>
                </a:gs>
                <a:gs pos="100000">
                  <a:srgbClr val="FFFFFF"/>
                </a:gs>
              </a:gsLst>
              <a:lin ang="27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Existing System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40299" name="AutoShape 11"/>
            <p:cNvSpPr>
              <a:spLocks noChangeArrowheads="1"/>
            </p:cNvSpPr>
            <p:nvPr/>
          </p:nvSpPr>
          <p:spPr bwMode="auto">
            <a:xfrm>
              <a:off x="96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00" name="AutoShape 12"/>
            <p:cNvSpPr>
              <a:spLocks noChangeArrowheads="1"/>
            </p:cNvSpPr>
            <p:nvPr/>
          </p:nvSpPr>
          <p:spPr bwMode="auto">
            <a:xfrm>
              <a:off x="912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chemeClr val="bg1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Information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01" name="AutoShape 13"/>
            <p:cNvSpPr>
              <a:spLocks noChangeArrowheads="1"/>
            </p:cNvSpPr>
            <p:nvPr/>
          </p:nvSpPr>
          <p:spPr bwMode="auto">
            <a:xfrm>
              <a:off x="2016" y="220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Subsystem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Analysis</a:t>
              </a:r>
            </a:p>
          </p:txBody>
        </p:sp>
        <p:sp>
          <p:nvSpPr>
            <p:cNvPr id="140302" name="AutoShape 14"/>
            <p:cNvSpPr>
              <a:spLocks noChangeArrowheads="1"/>
            </p:cNvSpPr>
            <p:nvPr/>
          </p:nvSpPr>
          <p:spPr bwMode="auto">
            <a:xfrm>
              <a:off x="2016" y="268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03" name="AutoShape 15"/>
            <p:cNvSpPr>
              <a:spLocks noChangeArrowheads="1"/>
            </p:cNvSpPr>
            <p:nvPr/>
          </p:nvSpPr>
          <p:spPr bwMode="auto">
            <a:xfrm>
              <a:off x="4320" y="2016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Flow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04" name="AutoShape 16"/>
            <p:cNvSpPr>
              <a:spLocks noChangeArrowheads="1"/>
            </p:cNvSpPr>
            <p:nvPr/>
          </p:nvSpPr>
          <p:spPr bwMode="auto">
            <a:xfrm>
              <a:off x="4320" y="2784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alpha val="89999"/>
                  </a:srgbClr>
                </a:gs>
                <a:gs pos="50000">
                  <a:srgbClr val="FFFFFF"/>
                </a:gs>
                <a:gs pos="100000">
                  <a:srgbClr val="FFFF66">
                    <a:alpha val="89999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Message &amp; event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05" name="AutoShape 17"/>
            <p:cNvSpPr>
              <a:spLocks noChangeArrowheads="1"/>
            </p:cNvSpPr>
            <p:nvPr/>
          </p:nvSpPr>
          <p:spPr bwMode="auto">
            <a:xfrm>
              <a:off x="1632" y="3408"/>
              <a:ext cx="3024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66CC">
                    <a:alpha val="80000"/>
                  </a:srgbClr>
                </a:gs>
                <a:gs pos="100000">
                  <a:srgbClr val="FF66CC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realization decisions</a:t>
              </a:r>
            </a:p>
          </p:txBody>
        </p:sp>
        <p:sp>
          <p:nvSpPr>
            <p:cNvPr id="140306" name="AutoShape 18"/>
            <p:cNvSpPr>
              <a:spLocks noChangeArrowheads="1"/>
            </p:cNvSpPr>
            <p:nvPr/>
          </p:nvSpPr>
          <p:spPr bwMode="auto">
            <a:xfrm>
              <a:off x="912" y="3648"/>
              <a:ext cx="1248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 allocation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to components</a:t>
              </a:r>
            </a:p>
          </p:txBody>
        </p:sp>
        <p:sp>
          <p:nvSpPr>
            <p:cNvPr id="140307" name="AutoShape 19"/>
            <p:cNvSpPr>
              <a:spLocks noChangeArrowheads="1"/>
            </p:cNvSpPr>
            <p:nvPr/>
          </p:nvSpPr>
          <p:spPr bwMode="auto">
            <a:xfrm>
              <a:off x="4128" y="3648"/>
              <a:ext cx="1440" cy="4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CCFF">
                    <a:alpha val="89999"/>
                  </a:srgbClr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Component layer</a:t>
              </a:r>
            </a:p>
          </p:txBody>
        </p:sp>
        <p:sp>
          <p:nvSpPr>
            <p:cNvPr id="140308" name="AutoShape 20"/>
            <p:cNvSpPr>
              <a:spLocks noChangeArrowheads="1"/>
            </p:cNvSpPr>
            <p:nvPr/>
          </p:nvSpPr>
          <p:spPr bwMode="auto">
            <a:xfrm>
              <a:off x="2976" y="1872"/>
              <a:ext cx="672" cy="384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309" name="Text Box 21"/>
            <p:cNvSpPr txBox="1">
              <a:spLocks noChangeArrowheads="1"/>
            </p:cNvSpPr>
            <p:nvPr/>
          </p:nvSpPr>
          <p:spPr bwMode="auto">
            <a:xfrm>
              <a:off x="-56" y="1532"/>
              <a:ext cx="1173" cy="3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Identification</a:t>
              </a:r>
            </a:p>
          </p:txBody>
        </p:sp>
        <p:sp>
          <p:nvSpPr>
            <p:cNvPr id="140310" name="Text Box 22"/>
            <p:cNvSpPr txBox="1">
              <a:spLocks noChangeArrowheads="1"/>
            </p:cNvSpPr>
            <p:nvPr/>
          </p:nvSpPr>
          <p:spPr bwMode="auto">
            <a:xfrm>
              <a:off x="-78" y="2564"/>
              <a:ext cx="1180" cy="37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  <p:sp>
          <p:nvSpPr>
            <p:cNvPr id="140311" name="Text Box 23"/>
            <p:cNvSpPr txBox="1">
              <a:spLocks noChangeArrowheads="1"/>
            </p:cNvSpPr>
            <p:nvPr/>
          </p:nvSpPr>
          <p:spPr bwMode="auto">
            <a:xfrm>
              <a:off x="-71" y="3535"/>
              <a:ext cx="1065" cy="376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Realization</a:t>
              </a:r>
            </a:p>
          </p:txBody>
        </p:sp>
        <p:sp>
          <p:nvSpPr>
            <p:cNvPr id="140312" name="AutoShape 24"/>
            <p:cNvSpPr>
              <a:spLocks noChangeArrowheads="1"/>
            </p:cNvSpPr>
            <p:nvPr/>
          </p:nvSpPr>
          <p:spPr bwMode="auto">
            <a:xfrm>
              <a:off x="3360" y="2208"/>
              <a:ext cx="1056" cy="9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Service</a:t>
              </a:r>
            </a:p>
            <a:p>
              <a:pPr algn="ctr" fontAlgn="base"/>
              <a:r>
                <a:rPr lang="en-US" altLang="zh-CN" sz="800" b="0">
                  <a:latin typeface="Arial" pitchFamily="34" charset="0"/>
                  <a:ea typeface="宋体" pitchFamily="2" charset="-122"/>
                </a:rPr>
                <a:t>specification</a:t>
              </a:r>
            </a:p>
          </p:txBody>
        </p:sp>
      </p:grpSp>
      <p:sp>
        <p:nvSpPr>
          <p:cNvPr id="140313" name="Oval 25"/>
          <p:cNvSpPr>
            <a:spLocks noChangeArrowheads="1"/>
          </p:cNvSpPr>
          <p:nvPr/>
        </p:nvSpPr>
        <p:spPr bwMode="auto">
          <a:xfrm>
            <a:off x="6400800" y="6324600"/>
            <a:ext cx="2209800" cy="457200"/>
          </a:xfrm>
          <a:prstGeom prst="ellipse">
            <a:avLst/>
          </a:prstGeom>
          <a:noFill/>
          <a:ln w="38100" algn="ctr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54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dirty="0">
                <a:ea typeface="宋体" pitchFamily="2" charset="-122"/>
              </a:rPr>
              <a:t>IBM Redbook: </a:t>
            </a:r>
            <a:r>
              <a:rPr lang="en-US" altLang="zh-CN" i="1" dirty="0">
                <a:ea typeface="宋体" pitchFamily="2" charset="-122"/>
              </a:rPr>
              <a:t>Patterns Service Oriented Architecture and Web </a:t>
            </a:r>
            <a:r>
              <a:rPr lang="en-US" altLang="zh-CN" i="1" dirty="0" smtClean="0">
                <a:ea typeface="宋体" pitchFamily="2" charset="-122"/>
              </a:rPr>
              <a:t>Services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mtClean="0">
                <a:ea typeface="宋体" pitchFamily="2" charset="-122"/>
              </a:rPr>
              <a:t>Pages 12-48 </a:t>
            </a:r>
            <a:r>
              <a:rPr lang="en-US" altLang="zh-CN" dirty="0" smtClean="0">
                <a:ea typeface="宋体" pitchFamily="2" charset="-122"/>
              </a:rPr>
              <a:t>are from the courseware of  Prof. </a:t>
            </a:r>
            <a:r>
              <a:rPr lang="en-US" altLang="zh-CN" dirty="0" err="1" smtClean="0">
                <a:ea typeface="宋体" pitchFamily="2" charset="-122"/>
              </a:rPr>
              <a:t>Xiaoying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err="1" smtClean="0">
                <a:ea typeface="宋体" pitchFamily="2" charset="-122"/>
              </a:rPr>
              <a:t>Bai</a:t>
            </a:r>
            <a:r>
              <a:rPr lang="en-US" altLang="zh-CN" dirty="0" smtClean="0">
                <a:ea typeface="宋体" pitchFamily="2" charset="-122"/>
              </a:rPr>
              <a:t>, Department </a:t>
            </a:r>
            <a:r>
              <a:rPr lang="en-US" altLang="zh-CN" dirty="0">
                <a:ea typeface="宋体" pitchFamily="2" charset="-122"/>
              </a:rPr>
              <a:t>of Computer Science and </a:t>
            </a:r>
            <a:r>
              <a:rPr lang="en-US" altLang="zh-CN" dirty="0" smtClean="0">
                <a:ea typeface="宋体" pitchFamily="2" charset="-122"/>
              </a:rPr>
              <a:t>Technology, Tsinghua </a:t>
            </a:r>
            <a:r>
              <a:rPr lang="en-US" altLang="zh-CN" dirty="0">
                <a:ea typeface="宋体" pitchFamily="2" charset="-122"/>
              </a:rPr>
              <a:t>University</a:t>
            </a:r>
          </a:p>
          <a:p>
            <a:pPr marL="457200" indent="-457200">
              <a:buFont typeface="+mj-lt"/>
              <a:buAutoNum type="arabicPeriod"/>
            </a:pPr>
            <a:endParaRPr lang="en-US" altLang="zh-CN" i="1" dirty="0">
              <a:ea typeface="宋体" pitchFamily="2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48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40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437112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 You!</a:t>
            </a:r>
            <a:endParaRPr lang="zh-CN" altLang="en-US" sz="6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52300"/>
            <a:ext cx="2464694" cy="69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3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business drivers for a new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Questions: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How do I make my IT environment more flexible and responsive to the ever changing business requirements? 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How can we make those heterogeneous systems and applications communicate as seamlessly as possible?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How can we achieve the business objective without bankrupting the enterprise?</a:t>
            </a: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Currently many IT executives and professionals alike believe that now we are getting really close to providing a satisfactory answer with </a:t>
            </a:r>
            <a:r>
              <a:rPr lang="en-US" altLang="zh-CN" dirty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service-oriented architecture</a:t>
            </a:r>
            <a:r>
              <a:rPr lang="en-US" altLang="zh-CN" dirty="0">
                <a:latin typeface="Times New Roman" pitchFamily="18" charset="0"/>
                <a:ea typeface="宋体" charset="-122"/>
                <a:cs typeface="Times New Roman" pitchFamily="18" charset="0"/>
              </a:rPr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65104"/>
            <a:ext cx="4757738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1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business drivers for a new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In order to alleviate the problems of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heterogeneity, interoperability </a:t>
            </a:r>
            <a:r>
              <a:rPr lang="en-US" altLang="zh-CN" sz="2000" dirty="0">
                <a:ea typeface="宋体" charset="-122"/>
                <a:cs typeface="Times New Roman" pitchFamily="18" charset="0"/>
              </a:rPr>
              <a:t>and ever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changing requirements</a:t>
            </a:r>
            <a:r>
              <a:rPr lang="en-US" altLang="zh-CN" sz="2000" dirty="0">
                <a:ea typeface="宋体" charset="-122"/>
                <a:cs typeface="Times New Roman" pitchFamily="18" charset="0"/>
              </a:rPr>
              <a:t>, such an architecture should provide a platform for building application services with the following characteristics: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 Loosely coupled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 Location transparent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charset="-122"/>
                <a:cs typeface="Times New Roman" pitchFamily="18" charset="0"/>
              </a:rPr>
              <a:t> Protocol independent</a:t>
            </a:r>
          </a:p>
          <a:p>
            <a:pPr lvl="1">
              <a:lnSpc>
                <a:spcPct val="80000"/>
              </a:lnSpc>
            </a:pPr>
            <a:endParaRPr lang="en-US" altLang="zh-CN" sz="1800" dirty="0">
              <a:ea typeface="宋体" charset="-122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Based on such a service-oriented architecture, a service consumer does not even have to care about a particular service it is communicating with because the underlying infrastructure, or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service “bus”, </a:t>
            </a:r>
            <a:r>
              <a:rPr lang="en-US" altLang="zh-CN" sz="2000" dirty="0">
                <a:ea typeface="宋体" charset="-122"/>
                <a:cs typeface="Times New Roman" pitchFamily="18" charset="0"/>
              </a:rPr>
              <a:t>will make an appropriate choice on behalf of the consumer. </a:t>
            </a: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004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en-US" dirty="0" smtClean="0"/>
              <a:t>Layered </a:t>
            </a:r>
            <a:r>
              <a:rPr lang="en-US" altLang="en-US" dirty="0"/>
              <a:t>application architectures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Object-oriented technology and languages are great ways to implement components. </a:t>
            </a:r>
            <a:endParaRPr lang="en-US" altLang="zh-CN" sz="2000" dirty="0" smtClean="0">
              <a:ea typeface="宋体" charset="-122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charset="-122"/>
                <a:cs typeface="Times New Roman" pitchFamily="18" charset="0"/>
              </a:rPr>
              <a:t>While </a:t>
            </a:r>
            <a:r>
              <a:rPr lang="en-US" altLang="zh-CN" sz="1600" dirty="0">
                <a:ea typeface="宋体" charset="-122"/>
                <a:cs typeface="Times New Roman" pitchFamily="18" charset="0"/>
              </a:rPr>
              <a:t>components are the best way to implement services, though one has to understand that a good component-based application does not necessarily make an good service-oriented application.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36912"/>
            <a:ext cx="4713288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09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/>
              <a:t>closer look at </a:t>
            </a:r>
            <a:r>
              <a:rPr lang="en-US" altLang="en-US" dirty="0" smtClean="0"/>
              <a:t>SOA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charset="-122"/>
                <a:cs typeface="Times New Roman" pitchFamily="18" charset="0"/>
              </a:rPr>
              <a:t>Service-oriented architecture presents an approach for building distributed systems that deliver application functionality as services to either end-user applications or other services. It is comprised of elements that can be categorized into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functional </a:t>
            </a:r>
            <a:r>
              <a:rPr lang="en-US" altLang="zh-CN" sz="2000" dirty="0">
                <a:ea typeface="宋体" charset="-122"/>
                <a:cs typeface="Times New Roman" pitchFamily="18" charset="0"/>
              </a:rPr>
              <a:t>and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quality </a:t>
            </a:r>
            <a:r>
              <a:rPr lang="en-US" altLang="zh-CN" sz="2000" dirty="0">
                <a:ea typeface="宋体" charset="-122"/>
                <a:cs typeface="Times New Roman" pitchFamily="18" charset="0"/>
              </a:rPr>
              <a:t>of service.</a:t>
            </a: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64904"/>
            <a:ext cx="5973763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6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40944"/>
            <a:ext cx="7488832" cy="551752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/>
              <a:t>closer look at </a:t>
            </a:r>
            <a:r>
              <a:rPr lang="en-US" altLang="en-US" dirty="0" smtClean="0"/>
              <a:t>SOA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dirty="0">
                <a:ea typeface="宋体" charset="-122"/>
                <a:cs typeface="Times New Roman" pitchFamily="18" charset="0"/>
              </a:rPr>
              <a:t>Functional aspects include: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Transport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Service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Communication Protocol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Service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Description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Business </a:t>
            </a: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Process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Service Registry</a:t>
            </a:r>
          </a:p>
          <a:p>
            <a:pPr>
              <a:lnSpc>
                <a:spcPct val="90000"/>
              </a:lnSpc>
            </a:pPr>
            <a:endParaRPr lang="en-US" altLang="zh-CN" dirty="0" smtClean="0">
              <a:ea typeface="宋体" charset="-122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charset="-122"/>
                <a:cs typeface="Times New Roman" pitchFamily="18" charset="0"/>
              </a:rPr>
              <a:t>Quality </a:t>
            </a:r>
            <a:r>
              <a:rPr lang="en-US" altLang="zh-CN" dirty="0">
                <a:ea typeface="宋体" charset="-122"/>
                <a:cs typeface="Times New Roman" pitchFamily="18" charset="0"/>
              </a:rPr>
              <a:t>of service aspects include: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Policy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Security</a:t>
            </a:r>
            <a:endParaRPr lang="en-US" altLang="zh-CN" dirty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Transaction </a:t>
            </a:r>
            <a:endParaRPr lang="en-US" altLang="zh-CN" dirty="0" smtClean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Management</a:t>
            </a:r>
            <a:endParaRPr lang="en-US" altLang="zh-CN" sz="2000" dirty="0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8ED7-1FAF-4BEC-A906-EB6564C334EB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88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8804</TotalTime>
  <Words>3104</Words>
  <Application>Microsoft Office PowerPoint</Application>
  <PresentationFormat>全屏显示(4:3)</PresentationFormat>
  <Paragraphs>876</Paragraphs>
  <Slides>49</Slides>
  <Notes>17</Notes>
  <HiddenSlides>2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49</vt:i4>
      </vt:variant>
    </vt:vector>
  </HeadingPairs>
  <TitlesOfParts>
    <vt:vector size="59" baseType="lpstr">
      <vt:lpstr>宋体</vt:lpstr>
      <vt:lpstr>微软雅黑</vt:lpstr>
      <vt:lpstr>新宋体</vt:lpstr>
      <vt:lpstr>幼圆</vt:lpstr>
      <vt:lpstr>Arial</vt:lpstr>
      <vt:lpstr>Calibri</vt:lpstr>
      <vt:lpstr>Cambria</vt:lpstr>
      <vt:lpstr>Tahoma</vt:lpstr>
      <vt:lpstr>Times New Roman</vt:lpstr>
      <vt:lpstr>Office 主题​​</vt:lpstr>
      <vt:lpstr>Architecture of Enterprise Applications XI Service-Oriented Architecture </vt:lpstr>
      <vt:lpstr>Agenda</vt:lpstr>
      <vt:lpstr>The business drivers for a new approach</vt:lpstr>
      <vt:lpstr>The business drivers for a new approach</vt:lpstr>
      <vt:lpstr>The business drivers for a new approach</vt:lpstr>
      <vt:lpstr>The business drivers for a new approach</vt:lpstr>
      <vt:lpstr>Layered application architectures</vt:lpstr>
      <vt:lpstr>A closer look at SOA</vt:lpstr>
      <vt:lpstr>A closer look at SOA</vt:lpstr>
      <vt:lpstr>SOA collaborations</vt:lpstr>
      <vt:lpstr>Services vs. components</vt:lpstr>
      <vt:lpstr>Service-Centered System Development</vt:lpstr>
      <vt:lpstr>Modeling Motivations </vt:lpstr>
      <vt:lpstr>Modeling Motivations</vt:lpstr>
      <vt:lpstr>Modeling Motivations</vt:lpstr>
      <vt:lpstr>OMG Modeling Activities</vt:lpstr>
      <vt:lpstr>OMG Modeling Standards</vt:lpstr>
      <vt:lpstr>OMG Model-Driven Architecture</vt:lpstr>
      <vt:lpstr>MDA in the Context</vt:lpstr>
      <vt:lpstr>MDA Models</vt:lpstr>
      <vt:lpstr>Model Transformation</vt:lpstr>
      <vt:lpstr>The MDA Story</vt:lpstr>
      <vt:lpstr>Impact of MDA on the Development Process</vt:lpstr>
      <vt:lpstr>Benefits of MDA </vt:lpstr>
      <vt:lpstr>The SOA Layers </vt:lpstr>
      <vt:lpstr>The SOA Layers</vt:lpstr>
      <vt:lpstr>The SOA Layers</vt:lpstr>
      <vt:lpstr>The SOA Layers</vt:lpstr>
      <vt:lpstr>Service-Oriented Modeling &amp; Analysis</vt:lpstr>
      <vt:lpstr>Why OOAD, BPM, EA are not enough</vt:lpstr>
      <vt:lpstr>Why OOAD, BPM, EA are not enough</vt:lpstr>
      <vt:lpstr>Why OOAD, BPM, EA are not enough</vt:lpstr>
      <vt:lpstr>Why OOAD, BPM, EA are not enough</vt:lpstr>
      <vt:lpstr>Service-Oriented Modeling &amp; Analysis: Roles &amp; Activities</vt:lpstr>
      <vt:lpstr>SOA Design Principles</vt:lpstr>
      <vt:lpstr>Service-Oriented Modeling &amp; Analysis: Method &amp; Process</vt:lpstr>
      <vt:lpstr>Service Identification</vt:lpstr>
      <vt:lpstr>Service Identification</vt:lpstr>
      <vt:lpstr>Service Identification</vt:lpstr>
      <vt:lpstr>Service Identification</vt:lpstr>
      <vt:lpstr>Service Specification</vt:lpstr>
      <vt:lpstr>Service Specification</vt:lpstr>
      <vt:lpstr>Service Specification</vt:lpstr>
      <vt:lpstr>Service Specification</vt:lpstr>
      <vt:lpstr>Service Realization</vt:lpstr>
      <vt:lpstr>Service Realization</vt:lpstr>
      <vt:lpstr>Service Realization</vt:lpstr>
      <vt:lpstr>References</vt:lpstr>
      <vt:lpstr>PowerPoint 演示文稿</vt:lpstr>
    </vt:vector>
  </TitlesOfParts>
  <Company>REINS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REINS PPT</dc:title>
  <dc:subject>REINS BLUE</dc:subject>
  <dc:creator>REINS</dc:creator>
  <cp:lastModifiedBy>haopeng chen</cp:lastModifiedBy>
  <cp:revision>1203</cp:revision>
  <dcterms:created xsi:type="dcterms:W3CDTF">2011-12-13T14:18:46Z</dcterms:created>
  <dcterms:modified xsi:type="dcterms:W3CDTF">2013-10-15T12:47:06Z</dcterms:modified>
</cp:coreProperties>
</file>